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Lato" panose="020F0502020204030203" pitchFamily="34" charset="77"/>
      <p:regular r:id="rId29"/>
      <p:bold r:id="rId30"/>
      <p:italic r:id="rId31"/>
      <p:boldItalic r:id="rId32"/>
    </p:embeddedFont>
    <p:embeddedFont>
      <p:font typeface="Montserrat" pitchFamily="2" charset="77"/>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7"/>
    <p:restoredTop sz="94689"/>
  </p:normalViewPr>
  <p:slideViewPr>
    <p:cSldViewPr snapToGrid="0">
      <p:cViewPr varScale="1">
        <p:scale>
          <a:sx n="113" d="100"/>
          <a:sy n="113" d="100"/>
        </p:scale>
        <p:origin x="176" y="12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addf25391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addf25391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addf253919_3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addf253919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can give the computer some information about the state of the game it is looking at and perform some calculations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adebdab78b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adebdab78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adebdab78b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adebdab78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can give the computer some information about the state of the game it is looking at and perform some calculations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debdab78b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debdab78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can give the computer some information about the state of the game it is looking at and perform some calculations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adebdab78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adebdab78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We do not have to search all the way to the end, we can stop at any point, look at any position through the lens of our heuristic function and get a rough estimate of how good it is. That way we can search through positions in a given time frame.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adebdab78b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adebdab78b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do not have to search all the way to the end, we can stop at any point, look at any position through the lens of our heuristic function and get a rough estimate of how good it is.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adebdab78b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adebdab78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do not have to search all the way to the end, we can stop at any point, look at any position through the lens of our heuristic function and get a rough estimate of how good it is.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adebdab78b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adebdab78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adebdab78b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adebdab78b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do not have to search all the way to the end, we can stop at any point, look at any position through the lens of our heuristic function and get a rough estimate of how good it is.</a:t>
            </a:r>
            <a:endParaRPr/>
          </a:p>
          <a:p>
            <a:pPr marL="0" lvl="0" indent="0" algn="l" rtl="0">
              <a:spcBef>
                <a:spcPts val="0"/>
              </a:spcBef>
              <a:spcAft>
                <a:spcPts val="0"/>
              </a:spcAft>
              <a:buNone/>
            </a:pPr>
            <a:endParaRPr/>
          </a:p>
          <a:p>
            <a:pPr marL="0" lvl="0" indent="0" algn="l" rtl="0">
              <a:spcBef>
                <a:spcPts val="0"/>
              </a:spcBef>
              <a:spcAft>
                <a:spcPts val="0"/>
              </a:spcAft>
              <a:buNone/>
            </a:pPr>
            <a:r>
              <a:rPr lang="en-GB"/>
              <a:t>These are the “weights” associated with each of the features. So for example, the ‘weight’ of a queen would be very high since it is a valuable piece where as the weight of a pawn is very low. Features that rate king safety should also have a high weight compared to other features.</a:t>
            </a:r>
            <a:endParaRPr/>
          </a:p>
          <a:p>
            <a:pPr marL="0" lvl="0" indent="0" algn="l" rtl="0">
              <a:spcBef>
                <a:spcPts val="0"/>
              </a:spcBef>
              <a:spcAft>
                <a:spcPts val="0"/>
              </a:spcAft>
              <a:buNone/>
            </a:pPr>
            <a:endParaRPr/>
          </a:p>
          <a:p>
            <a:pPr marL="0" lvl="0" indent="0" algn="l" rtl="0">
              <a:spcBef>
                <a:spcPts val="0"/>
              </a:spcBef>
              <a:spcAft>
                <a:spcPts val="0"/>
              </a:spcAft>
              <a:buNone/>
            </a:pPr>
            <a:r>
              <a:rPr lang="en-GB"/>
              <a:t>The sum of these weights and features</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adebdab78b_0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adebdab78b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do not have to search all the way to the end, we can stop at any point, look at any position through the lens of our heuristic function and get a rough estimate of how good it is.</a:t>
            </a:r>
            <a:endParaRPr/>
          </a:p>
          <a:p>
            <a:pPr marL="0" lvl="0" indent="0" algn="l" rtl="0">
              <a:spcBef>
                <a:spcPts val="0"/>
              </a:spcBef>
              <a:spcAft>
                <a:spcPts val="0"/>
              </a:spcAft>
              <a:buNone/>
            </a:pPr>
            <a:endParaRPr/>
          </a:p>
          <a:p>
            <a:pPr marL="0" lvl="0" indent="0" algn="l" rtl="0">
              <a:spcBef>
                <a:spcPts val="0"/>
              </a:spcBef>
              <a:spcAft>
                <a:spcPts val="0"/>
              </a:spcAft>
              <a:buNone/>
            </a:pPr>
            <a:r>
              <a:rPr lang="en-GB"/>
              <a:t>These are the “weights” associated with each of the features. So for example, the ‘weight’ of a queen would be very high since it is a valuable piece where as the weight of a pawn is very low. Features that rate king safety should also have a high weight compared to other features.</a:t>
            </a:r>
            <a:endParaRPr/>
          </a:p>
          <a:p>
            <a:pPr marL="0" lvl="0" indent="0" algn="l" rtl="0">
              <a:spcBef>
                <a:spcPts val="0"/>
              </a:spcBef>
              <a:spcAft>
                <a:spcPts val="0"/>
              </a:spcAft>
              <a:buNone/>
            </a:pPr>
            <a:endParaRPr/>
          </a:p>
          <a:p>
            <a:pPr marL="0" lvl="0" indent="0" algn="l" rtl="0">
              <a:spcBef>
                <a:spcPts val="0"/>
              </a:spcBef>
              <a:spcAft>
                <a:spcPts val="0"/>
              </a:spcAft>
              <a:buNone/>
            </a:pPr>
            <a:r>
              <a:rPr lang="en-GB"/>
              <a:t>The sum of these weights and features</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addf253919_1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addf253919_1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adebdab78b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adebdab78b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debdab78b_0_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debdab78b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Unique set of weights for our heuristic function. So to get our heuristic number we would do 2 * pawn count, 10 times knight count, 11 times rook count…. Etc.</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Chromosome</a:t>
            </a:r>
            <a:endParaRPr/>
          </a:p>
          <a:p>
            <a:pPr marL="0" lvl="0" indent="0" algn="l" rtl="0">
              <a:spcBef>
                <a:spcPts val="0"/>
              </a:spcBef>
              <a:spcAft>
                <a:spcPts val="0"/>
              </a:spcAft>
              <a:buNone/>
            </a:pPr>
            <a:r>
              <a:rPr lang="en-GB"/>
              <a:t>Gene</a:t>
            </a:r>
            <a:endParaRPr/>
          </a:p>
          <a:p>
            <a:pPr marL="0" lvl="0" indent="0" algn="l" rtl="0">
              <a:spcBef>
                <a:spcPts val="0"/>
              </a:spcBef>
              <a:spcAft>
                <a:spcPts val="0"/>
              </a:spcAft>
              <a:buNone/>
            </a:pPr>
            <a:r>
              <a:rPr lang="en-GB"/>
              <a:t>Population of individuals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adebdab78b_0_3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adebdab78b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3 key stages exist in almost every genetic algorithm, though there are some variants:</a:t>
            </a:r>
            <a:endParaRPr/>
          </a:p>
          <a:p>
            <a:pPr marL="457200" lvl="0" indent="-317500" algn="l" rtl="0">
              <a:spcBef>
                <a:spcPts val="0"/>
              </a:spcBef>
              <a:spcAft>
                <a:spcPts val="0"/>
              </a:spcAft>
              <a:buSzPts val="1400"/>
              <a:buChar char="-"/>
            </a:pPr>
            <a:r>
              <a:rPr lang="en-GB"/>
              <a:t>Variants include different ratios of crossovers to mutations, not allowing a crossover agent to be mutated, not allowing a mutated agent to be crossed…. etc.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adebdab78b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adebdab78b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Fitness proportional selection tournament -&gt; what its fitness for our single chromosome organsim? What is the analogy to how strong it is to survive?</a:t>
            </a:r>
            <a:endParaRPr/>
          </a:p>
          <a:p>
            <a:pPr marL="457200" lvl="0" indent="-317500" algn="l" rtl="0">
              <a:spcBef>
                <a:spcPts val="0"/>
              </a:spcBef>
              <a:spcAft>
                <a:spcPts val="0"/>
              </a:spcAft>
              <a:buSzPts val="1400"/>
              <a:buChar char="-"/>
            </a:pPr>
            <a:r>
              <a:rPr lang="en-GB"/>
              <a:t>Eletism</a:t>
            </a:r>
            <a:endParaRPr/>
          </a:p>
          <a:p>
            <a:pPr marL="457200" lvl="0" indent="-317500" algn="l" rtl="0">
              <a:spcBef>
                <a:spcPts val="0"/>
              </a:spcBef>
              <a:spcAft>
                <a:spcPts val="0"/>
              </a:spcAft>
              <a:buSzPts val="1400"/>
              <a:buChar char="-"/>
            </a:pPr>
            <a:r>
              <a:rPr lang="en-GB"/>
              <a:t>Grandmas</a:t>
            </a:r>
            <a:endParaRPr/>
          </a:p>
          <a:p>
            <a:pPr marL="457200" lvl="0" indent="-317500" algn="l" rtl="0">
              <a:spcBef>
                <a:spcPts val="0"/>
              </a:spcBef>
              <a:spcAft>
                <a:spcPts val="0"/>
              </a:spcAft>
              <a:buSzPts val="1400"/>
              <a:buChar char="-"/>
            </a:pPr>
            <a:r>
              <a:rPr lang="en-GB"/>
              <a:t>Talk about FITNESS and how it is calculated with grandmaster games and elitism here.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adebdab78b_0_4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adebdab78b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Represents mating between individuals, after two individuals are selected with the selection operator</a:t>
            </a:r>
            <a:endParaRPr/>
          </a:p>
          <a:p>
            <a:pPr marL="457200" lvl="0" indent="-317500" algn="l" rtl="0">
              <a:spcBef>
                <a:spcPts val="0"/>
              </a:spcBef>
              <a:spcAft>
                <a:spcPts val="0"/>
              </a:spcAft>
              <a:buSzPts val="1400"/>
              <a:buChar char="-"/>
            </a:pPr>
            <a:r>
              <a:rPr lang="en-GB"/>
              <a:t>Crossover sites usually chosen randomly</a:t>
            </a:r>
            <a:endParaRPr/>
          </a:p>
          <a:p>
            <a:pPr marL="457200" lvl="0" indent="-317500" algn="l" rtl="0">
              <a:spcBef>
                <a:spcPts val="0"/>
              </a:spcBef>
              <a:spcAft>
                <a:spcPts val="0"/>
              </a:spcAft>
              <a:buSzPts val="1400"/>
              <a:buChar char="-"/>
            </a:pPr>
            <a:r>
              <a:rPr lang="en-GB"/>
              <a:t>Genes at the crossover sites are exchanged creating a completely new offspring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adebdab78b_0_4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adebdab78b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Insert random genes in offspring to maintain the diversity in the population</a:t>
            </a:r>
            <a:endParaRPr/>
          </a:p>
          <a:p>
            <a:pPr marL="457200" lvl="0" indent="-317500" algn="l" rtl="0">
              <a:spcBef>
                <a:spcPts val="0"/>
              </a:spcBef>
              <a:spcAft>
                <a:spcPts val="0"/>
              </a:spcAft>
              <a:buSzPts val="1400"/>
              <a:buChar char="-"/>
            </a:pPr>
            <a:r>
              <a:rPr lang="en-GB"/>
              <a:t>Also avoids premature convergence</a:t>
            </a:r>
            <a:endParaRPr/>
          </a:p>
          <a:p>
            <a:pPr marL="457200" lvl="0" indent="-317500" algn="l" rtl="0">
              <a:spcBef>
                <a:spcPts val="0"/>
              </a:spcBef>
              <a:spcAft>
                <a:spcPts val="0"/>
              </a:spcAft>
              <a:buSzPts val="1400"/>
              <a:buChar char="-"/>
            </a:pPr>
            <a:r>
              <a:rPr lang="en-GB"/>
              <a:t>Serves as a form of “exploration” like with UTC</a:t>
            </a:r>
            <a:endParaRPr/>
          </a:p>
          <a:p>
            <a:pPr marL="914400" lvl="1" indent="-317500" algn="l" rtl="0">
              <a:spcBef>
                <a:spcPts val="0"/>
              </a:spcBef>
              <a:spcAft>
                <a:spcPts val="0"/>
              </a:spcAft>
              <a:buSzPts val="1400"/>
              <a:buChar char="-"/>
            </a:pPr>
            <a:r>
              <a:rPr lang="en-GB"/>
              <a:t>Give us more potential access to the search space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adebdab78b_0_7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adebdab78b_0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200 generations, 100 individuals. End up predicting about 30 percent of grandmaster games. Combined with the min max search approach described above I get decent results!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addf253919_1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addf253919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addf253919_1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addf253919_1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ddf253919_2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ddf253919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addf253919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addf253919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10^71 possible legal moves in shogi, so for any given position to find the best next move you would have to play out all possibilities to the end of the game and see which next position gives you more wins. If we searched each position one by one by today’s current speeds it would take almost the time to search everything as it will for the universe to die of heat death.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addf253919_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addf253919_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7.jp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1.jp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image" Target="../media/image33.jp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38.jpg"/><Relationship Id="rId4" Type="http://schemas.openxmlformats.org/officeDocument/2006/relationships/image" Target="../media/image37.jpg"/></Relationships>
</file>

<file path=ppt/slides/_rels/slide26.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title"/>
          </p:nvPr>
        </p:nvSpPr>
        <p:spPr>
          <a:xfrm>
            <a:off x="551925" y="2133700"/>
            <a:ext cx="5641500" cy="127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Genetic Algorithms for Evolving Computer Shogi</a:t>
            </a:r>
            <a:endParaRPr sz="2400"/>
          </a:p>
        </p:txBody>
      </p:sp>
      <p:sp>
        <p:nvSpPr>
          <p:cNvPr id="229" name="Google Shape;229;p17"/>
          <p:cNvSpPr txBox="1"/>
          <p:nvPr/>
        </p:nvSpPr>
        <p:spPr>
          <a:xfrm>
            <a:off x="551925" y="3493750"/>
            <a:ext cx="1053300" cy="41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lt1"/>
                </a:solidFill>
                <a:latin typeface="Lato"/>
                <a:ea typeface="Lato"/>
                <a:cs typeface="Lato"/>
                <a:sym typeface="Lato"/>
              </a:rPr>
              <a:t>Ryan Cain</a:t>
            </a:r>
            <a:endParaRPr>
              <a:solidFill>
                <a:schemeClr val="lt1"/>
              </a:solidFill>
              <a:latin typeface="Lato"/>
              <a:ea typeface="Lato"/>
              <a:cs typeface="Lato"/>
              <a:sym typeface="Lato"/>
            </a:endParaRPr>
          </a:p>
          <a:p>
            <a:pPr marL="0" lvl="0" indent="0" algn="r" rtl="0">
              <a:spcBef>
                <a:spcPts val="0"/>
              </a:spcBef>
              <a:spcAft>
                <a:spcPts val="0"/>
              </a:spcAft>
              <a:buNone/>
            </a:pPr>
            <a:endParaRPr>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6"/>
          <p:cNvSpPr txBox="1">
            <a:spLocks noGrp="1"/>
          </p:cNvSpPr>
          <p:nvPr>
            <p:ph type="title"/>
          </p:nvPr>
        </p:nvSpPr>
        <p:spPr>
          <a:xfrm>
            <a:off x="1297500" y="393750"/>
            <a:ext cx="6174900" cy="6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 few options</a:t>
            </a:r>
            <a:endParaRPr/>
          </a:p>
        </p:txBody>
      </p:sp>
      <p:sp>
        <p:nvSpPr>
          <p:cNvPr id="320" name="Google Shape;320;p26"/>
          <p:cNvSpPr txBox="1">
            <a:spLocks noGrp="1"/>
          </p:cNvSpPr>
          <p:nvPr>
            <p:ph type="body" idx="1"/>
          </p:nvPr>
        </p:nvSpPr>
        <p:spPr>
          <a:xfrm>
            <a:off x="921369" y="2244910"/>
            <a:ext cx="5009100" cy="653700"/>
          </a:xfrm>
          <a:prstGeom prst="rect">
            <a:avLst/>
          </a:prstGeom>
        </p:spPr>
        <p:txBody>
          <a:bodyPr spcFirstLastPara="1" wrap="square" lIns="91425" tIns="91425" rIns="91425" bIns="91425" anchor="t" anchorCtr="0">
            <a:noAutofit/>
          </a:bodyPr>
          <a:lstStyle/>
          <a:p>
            <a:pPr marL="457200" lvl="0" indent="-368300" algn="l" rtl="0">
              <a:lnSpc>
                <a:spcPct val="100000"/>
              </a:lnSpc>
              <a:spcBef>
                <a:spcPts val="0"/>
              </a:spcBef>
              <a:spcAft>
                <a:spcPts val="0"/>
              </a:spcAft>
              <a:buClr>
                <a:srgbClr val="FFFFFF"/>
              </a:buClr>
              <a:buSzPts val="2200"/>
              <a:buAutoNum type="arabicPeriod"/>
            </a:pPr>
            <a:r>
              <a:rPr lang="en-GB" sz="2200">
                <a:solidFill>
                  <a:srgbClr val="FFFFFF"/>
                </a:solidFill>
              </a:rPr>
              <a:t>Bake in some existing information</a:t>
            </a:r>
            <a:endParaRPr sz="2200">
              <a:solidFill>
                <a:srgbClr val="FFFFFF"/>
              </a:solidFill>
            </a:endParaRPr>
          </a:p>
          <a:p>
            <a:pPr marL="0" lvl="0" indent="0" algn="l" rtl="0">
              <a:lnSpc>
                <a:spcPct val="100000"/>
              </a:lnSpc>
              <a:spcBef>
                <a:spcPts val="1600"/>
              </a:spcBef>
              <a:spcAft>
                <a:spcPts val="0"/>
              </a:spcAft>
              <a:buNone/>
            </a:pPr>
            <a:endParaRPr sz="2200">
              <a:solidFill>
                <a:srgbClr val="FFFFFF"/>
              </a:solidFill>
            </a:endParaRPr>
          </a:p>
          <a:p>
            <a:pPr marL="457200" lvl="0" indent="0" algn="l" rtl="0">
              <a:lnSpc>
                <a:spcPct val="100000"/>
              </a:lnSpc>
              <a:spcBef>
                <a:spcPts val="1600"/>
              </a:spcBef>
              <a:spcAft>
                <a:spcPts val="1600"/>
              </a:spcAft>
              <a:buNone/>
            </a:pPr>
            <a:r>
              <a:rPr lang="en-GB" sz="2200">
                <a:solidFill>
                  <a:srgbClr val="FFFFFF"/>
                </a:solidFill>
              </a:rPr>
              <a:t> </a:t>
            </a:r>
            <a:endParaRPr sz="2200">
              <a:solidFill>
                <a:srgbClr val="FFFFFF"/>
              </a:solidFill>
            </a:endParaRPr>
          </a:p>
        </p:txBody>
      </p:sp>
      <p:pic>
        <p:nvPicPr>
          <p:cNvPr id="321" name="Google Shape;321;p26" descr="Salt Guy Blank Template - Imgflip"/>
          <p:cNvPicPr preferRelativeResize="0"/>
          <p:nvPr/>
        </p:nvPicPr>
        <p:blipFill>
          <a:blip r:embed="rId3">
            <a:alphaModFix/>
          </a:blip>
          <a:stretch>
            <a:fillRect/>
          </a:stretch>
        </p:blipFill>
        <p:spPr>
          <a:xfrm>
            <a:off x="5930475" y="1229575"/>
            <a:ext cx="2903725" cy="2933350"/>
          </a:xfrm>
          <a:prstGeom prst="rect">
            <a:avLst/>
          </a:prstGeom>
          <a:noFill/>
          <a:ln>
            <a:noFill/>
          </a:ln>
        </p:spPr>
      </p:pic>
      <p:pic>
        <p:nvPicPr>
          <p:cNvPr id="322" name="Google Shape;322;p26"/>
          <p:cNvPicPr preferRelativeResize="0"/>
          <p:nvPr/>
        </p:nvPicPr>
        <p:blipFill>
          <a:blip r:embed="rId4">
            <a:alphaModFix/>
          </a:blip>
          <a:stretch>
            <a:fillRect/>
          </a:stretch>
        </p:blipFill>
        <p:spPr>
          <a:xfrm rot="-584507">
            <a:off x="6244123" y="3124876"/>
            <a:ext cx="1712304" cy="310747"/>
          </a:xfrm>
          <a:prstGeom prst="rect">
            <a:avLst/>
          </a:prstGeom>
          <a:noFill/>
          <a:ln>
            <a:noFill/>
          </a:ln>
        </p:spPr>
      </p:pic>
      <p:sp>
        <p:nvSpPr>
          <p:cNvPr id="323" name="Google Shape;323;p26"/>
          <p:cNvSpPr txBox="1">
            <a:spLocks noGrp="1"/>
          </p:cNvSpPr>
          <p:nvPr>
            <p:ph type="body" idx="1"/>
          </p:nvPr>
        </p:nvSpPr>
        <p:spPr>
          <a:xfrm>
            <a:off x="1909250" y="3232775"/>
            <a:ext cx="2764200" cy="544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200">
                <a:solidFill>
                  <a:srgbClr val="FFFFFF"/>
                </a:solidFill>
              </a:rPr>
              <a:t>Heuristic Evaluation</a:t>
            </a:r>
            <a:endParaRPr sz="2200">
              <a:solidFill>
                <a:srgbClr val="FFFFFF"/>
              </a:solidFill>
            </a:endParaRPr>
          </a:p>
          <a:p>
            <a:pPr marL="457200" lvl="0" indent="0" algn="l" rtl="0">
              <a:lnSpc>
                <a:spcPct val="100000"/>
              </a:lnSpc>
              <a:spcBef>
                <a:spcPts val="1600"/>
              </a:spcBef>
              <a:spcAft>
                <a:spcPts val="1600"/>
              </a:spcAft>
              <a:buNone/>
            </a:pPr>
            <a:r>
              <a:rPr lang="en-GB" sz="2200">
                <a:solidFill>
                  <a:srgbClr val="FFFFFF"/>
                </a:solidFill>
              </a:rPr>
              <a:t> </a:t>
            </a:r>
            <a:endParaRPr sz="220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descr="heuristic function for the 8-puzzle problem"/>
          <p:cNvPicPr preferRelativeResize="0"/>
          <p:nvPr/>
        </p:nvPicPr>
        <p:blipFill rotWithShape="1">
          <a:blip r:embed="rId3">
            <a:alphaModFix/>
          </a:blip>
          <a:srcRect l="5801" t="10169" r="54187" b="19014"/>
          <a:stretch/>
        </p:blipFill>
        <p:spPr>
          <a:xfrm>
            <a:off x="2104932" y="1883225"/>
            <a:ext cx="1578230" cy="1301161"/>
          </a:xfrm>
          <a:prstGeom prst="rect">
            <a:avLst/>
          </a:prstGeom>
          <a:noFill/>
          <a:ln>
            <a:noFill/>
          </a:ln>
        </p:spPr>
      </p:pic>
      <p:pic>
        <p:nvPicPr>
          <p:cNvPr id="329" name="Google Shape;329;p27" descr="heuristic function for the 8-puzzle problem"/>
          <p:cNvPicPr preferRelativeResize="0"/>
          <p:nvPr/>
        </p:nvPicPr>
        <p:blipFill rotWithShape="1">
          <a:blip r:embed="rId3">
            <a:alphaModFix/>
          </a:blip>
          <a:srcRect l="54629" t="9425" r="6888" b="19757"/>
          <a:stretch/>
        </p:blipFill>
        <p:spPr>
          <a:xfrm>
            <a:off x="5393945" y="1883225"/>
            <a:ext cx="1517995" cy="1301161"/>
          </a:xfrm>
          <a:prstGeom prst="rect">
            <a:avLst/>
          </a:prstGeom>
          <a:noFill/>
          <a:ln>
            <a:noFill/>
          </a:ln>
        </p:spPr>
      </p:pic>
      <p:sp>
        <p:nvSpPr>
          <p:cNvPr id="330" name="Google Shape;330;p27"/>
          <p:cNvSpPr txBox="1">
            <a:spLocks noGrp="1"/>
          </p:cNvSpPr>
          <p:nvPr>
            <p:ph type="title"/>
          </p:nvPr>
        </p:nvSpPr>
        <p:spPr>
          <a:xfrm>
            <a:off x="1996425" y="3355850"/>
            <a:ext cx="1795200" cy="49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800"/>
              <a:t>Start State</a:t>
            </a:r>
            <a:endParaRPr sz="1800"/>
          </a:p>
        </p:txBody>
      </p:sp>
      <p:sp>
        <p:nvSpPr>
          <p:cNvPr id="331" name="Google Shape;331;p27"/>
          <p:cNvSpPr txBox="1">
            <a:spLocks noGrp="1"/>
          </p:cNvSpPr>
          <p:nvPr>
            <p:ph type="title"/>
          </p:nvPr>
        </p:nvSpPr>
        <p:spPr>
          <a:xfrm>
            <a:off x="5255336" y="3355850"/>
            <a:ext cx="1795200" cy="49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800"/>
              <a:t>Goal State</a:t>
            </a:r>
            <a:endParaRPr sz="1800"/>
          </a:p>
        </p:txBody>
      </p:sp>
      <p:cxnSp>
        <p:nvCxnSpPr>
          <p:cNvPr id="332" name="Google Shape;332;p27"/>
          <p:cNvCxnSpPr/>
          <p:nvPr/>
        </p:nvCxnSpPr>
        <p:spPr>
          <a:xfrm>
            <a:off x="3960262" y="2533790"/>
            <a:ext cx="1204800" cy="0"/>
          </a:xfrm>
          <a:prstGeom prst="straightConnector1">
            <a:avLst/>
          </a:prstGeom>
          <a:noFill/>
          <a:ln w="28575" cap="flat" cmpd="sng">
            <a:solidFill>
              <a:schemeClr val="dk2"/>
            </a:solidFill>
            <a:prstDash val="solid"/>
            <a:round/>
            <a:headEnd type="none" w="med" len="med"/>
            <a:tailEnd type="triangle" w="med" len="med"/>
          </a:ln>
        </p:spPr>
      </p:cxnSp>
      <p:sp>
        <p:nvSpPr>
          <p:cNvPr id="333" name="Google Shape;333;p27"/>
          <p:cNvSpPr txBox="1">
            <a:spLocks noGrp="1"/>
          </p:cNvSpPr>
          <p:nvPr>
            <p:ph type="title"/>
          </p:nvPr>
        </p:nvSpPr>
        <p:spPr>
          <a:xfrm>
            <a:off x="1277325" y="363525"/>
            <a:ext cx="2539500" cy="5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Heuristics in a Simple Game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9"/>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32"/>
                                        </p:tgtEl>
                                        <p:attrNameLst>
                                          <p:attrName>style.visibility</p:attrName>
                                        </p:attrNameLst>
                                      </p:cBhvr>
                                      <p:to>
                                        <p:strVal val="visible"/>
                                      </p:to>
                                    </p:set>
                                    <p:animEffect transition="in" filter="fade">
                                      <p:cBhvr>
                                        <p:cTn id="9" dur="1000"/>
                                        <p:tgtEl>
                                          <p:spTgt spid="332"/>
                                        </p:tgtEl>
                                      </p:cBhvr>
                                    </p:animEffect>
                                  </p:childTnLst>
                                </p:cTn>
                              </p:par>
                              <p:par>
                                <p:cTn id="10" presetID="10" presetClass="entr" presetSubtype="0" fill="hold" nodeType="withEffect">
                                  <p:stCondLst>
                                    <p:cond delay="0"/>
                                  </p:stCondLst>
                                  <p:childTnLst>
                                    <p:set>
                                      <p:cBhvr>
                                        <p:cTn id="11" dur="1" fill="hold">
                                          <p:stCondLst>
                                            <p:cond delay="0"/>
                                          </p:stCondLst>
                                        </p:cTn>
                                        <p:tgtEl>
                                          <p:spTgt spid="331"/>
                                        </p:tgtEl>
                                        <p:attrNameLst>
                                          <p:attrName>style.visibility</p:attrName>
                                        </p:attrNameLst>
                                      </p:cBhvr>
                                      <p:to>
                                        <p:strVal val="visible"/>
                                      </p:to>
                                    </p:set>
                                    <p:animEffect transition="in" filter="fade">
                                      <p:cBhvr>
                                        <p:cTn id="12" dur="1000"/>
                                        <p:tgtEl>
                                          <p:spTgt spid="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28" descr="heuristic function for the 8-puzzle problem 2"/>
          <p:cNvPicPr preferRelativeResize="0"/>
          <p:nvPr/>
        </p:nvPicPr>
        <p:blipFill rotWithShape="1">
          <a:blip r:embed="rId3">
            <a:alphaModFix/>
          </a:blip>
          <a:srcRect l="7321" t="26900" r="69835" b="59308"/>
          <a:stretch/>
        </p:blipFill>
        <p:spPr>
          <a:xfrm>
            <a:off x="3645275" y="1507125"/>
            <a:ext cx="1006450" cy="812941"/>
          </a:xfrm>
          <a:prstGeom prst="rect">
            <a:avLst/>
          </a:prstGeom>
          <a:noFill/>
          <a:ln>
            <a:noFill/>
          </a:ln>
        </p:spPr>
      </p:pic>
      <p:sp>
        <p:nvSpPr>
          <p:cNvPr id="339" name="Google Shape;339;p28"/>
          <p:cNvSpPr txBox="1">
            <a:spLocks noGrp="1"/>
          </p:cNvSpPr>
          <p:nvPr>
            <p:ph type="title"/>
          </p:nvPr>
        </p:nvSpPr>
        <p:spPr>
          <a:xfrm>
            <a:off x="1277325" y="363525"/>
            <a:ext cx="2539500" cy="5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Heuristics in a Simple Game</a:t>
            </a:r>
            <a:endParaRPr/>
          </a:p>
        </p:txBody>
      </p:sp>
      <p:pic>
        <p:nvPicPr>
          <p:cNvPr id="340" name="Google Shape;340;p28" descr="heuristic function for the 8-puzzle problem"/>
          <p:cNvPicPr preferRelativeResize="0"/>
          <p:nvPr/>
        </p:nvPicPr>
        <p:blipFill rotWithShape="1">
          <a:blip r:embed="rId4">
            <a:alphaModFix/>
          </a:blip>
          <a:srcRect l="5801" t="10169" r="54187" b="19014"/>
          <a:stretch/>
        </p:blipFill>
        <p:spPr>
          <a:xfrm>
            <a:off x="5629975" y="272900"/>
            <a:ext cx="1006450" cy="829750"/>
          </a:xfrm>
          <a:prstGeom prst="rect">
            <a:avLst/>
          </a:prstGeom>
          <a:noFill/>
          <a:ln>
            <a:noFill/>
          </a:ln>
        </p:spPr>
      </p:pic>
      <p:pic>
        <p:nvPicPr>
          <p:cNvPr id="341" name="Google Shape;341;p28" descr="heuristic function for the 8-puzzle problem 2"/>
          <p:cNvPicPr preferRelativeResize="0"/>
          <p:nvPr/>
        </p:nvPicPr>
        <p:blipFill rotWithShape="1">
          <a:blip r:embed="rId3">
            <a:alphaModFix/>
          </a:blip>
          <a:srcRect l="40307" t="27242" r="36848" b="58966"/>
          <a:stretch/>
        </p:blipFill>
        <p:spPr>
          <a:xfrm>
            <a:off x="5629975" y="1507125"/>
            <a:ext cx="1006450" cy="812941"/>
          </a:xfrm>
          <a:prstGeom prst="rect">
            <a:avLst/>
          </a:prstGeom>
          <a:noFill/>
          <a:ln>
            <a:noFill/>
          </a:ln>
        </p:spPr>
      </p:pic>
      <p:pic>
        <p:nvPicPr>
          <p:cNvPr id="342" name="Google Shape;342;p28" descr="heuristic function for the 8-puzzle problem 2"/>
          <p:cNvPicPr preferRelativeResize="0"/>
          <p:nvPr/>
        </p:nvPicPr>
        <p:blipFill rotWithShape="1">
          <a:blip r:embed="rId3">
            <a:alphaModFix/>
          </a:blip>
          <a:srcRect l="69428" t="27072" r="7727" b="59136"/>
          <a:stretch/>
        </p:blipFill>
        <p:spPr>
          <a:xfrm>
            <a:off x="7332650" y="1507125"/>
            <a:ext cx="1006450" cy="812951"/>
          </a:xfrm>
          <a:prstGeom prst="rect">
            <a:avLst/>
          </a:prstGeom>
          <a:noFill/>
          <a:ln>
            <a:noFill/>
          </a:ln>
        </p:spPr>
      </p:pic>
      <p:cxnSp>
        <p:nvCxnSpPr>
          <p:cNvPr id="343" name="Google Shape;343;p28"/>
          <p:cNvCxnSpPr>
            <a:stCxn id="340" idx="1"/>
            <a:endCxn id="338" idx="0"/>
          </p:cNvCxnSpPr>
          <p:nvPr/>
        </p:nvCxnSpPr>
        <p:spPr>
          <a:xfrm flipH="1">
            <a:off x="4148575" y="687775"/>
            <a:ext cx="1481400" cy="819300"/>
          </a:xfrm>
          <a:prstGeom prst="straightConnector1">
            <a:avLst/>
          </a:prstGeom>
          <a:noFill/>
          <a:ln w="28575" cap="flat" cmpd="sng">
            <a:solidFill>
              <a:schemeClr val="dk2"/>
            </a:solidFill>
            <a:prstDash val="solid"/>
            <a:round/>
            <a:headEnd type="none" w="med" len="med"/>
            <a:tailEnd type="triangle" w="med" len="med"/>
          </a:ln>
        </p:spPr>
      </p:cxnSp>
      <p:cxnSp>
        <p:nvCxnSpPr>
          <p:cNvPr id="344" name="Google Shape;344;p28"/>
          <p:cNvCxnSpPr>
            <a:stCxn id="340" idx="2"/>
            <a:endCxn id="341" idx="0"/>
          </p:cNvCxnSpPr>
          <p:nvPr/>
        </p:nvCxnSpPr>
        <p:spPr>
          <a:xfrm>
            <a:off x="6133200" y="1102650"/>
            <a:ext cx="0" cy="404400"/>
          </a:xfrm>
          <a:prstGeom prst="straightConnector1">
            <a:avLst/>
          </a:prstGeom>
          <a:noFill/>
          <a:ln w="28575" cap="flat" cmpd="sng">
            <a:solidFill>
              <a:schemeClr val="dk2"/>
            </a:solidFill>
            <a:prstDash val="solid"/>
            <a:round/>
            <a:headEnd type="none" w="med" len="med"/>
            <a:tailEnd type="triangle" w="med" len="med"/>
          </a:ln>
        </p:spPr>
      </p:cxnSp>
      <p:cxnSp>
        <p:nvCxnSpPr>
          <p:cNvPr id="345" name="Google Shape;345;p28"/>
          <p:cNvCxnSpPr>
            <a:stCxn id="340" idx="3"/>
            <a:endCxn id="342" idx="0"/>
          </p:cNvCxnSpPr>
          <p:nvPr/>
        </p:nvCxnSpPr>
        <p:spPr>
          <a:xfrm>
            <a:off x="6636425" y="687775"/>
            <a:ext cx="1199400" cy="819300"/>
          </a:xfrm>
          <a:prstGeom prst="straightConnector1">
            <a:avLst/>
          </a:prstGeom>
          <a:noFill/>
          <a:ln w="28575" cap="flat" cmpd="sng">
            <a:solidFill>
              <a:schemeClr val="dk2"/>
            </a:solidFill>
            <a:prstDash val="solid"/>
            <a:round/>
            <a:headEnd type="none" w="med" len="med"/>
            <a:tailEnd type="triangle" w="med" len="med"/>
          </a:ln>
        </p:spPr>
      </p:cxnSp>
      <p:sp>
        <p:nvSpPr>
          <p:cNvPr id="346" name="Google Shape;346;p28"/>
          <p:cNvSpPr txBox="1">
            <a:spLocks noGrp="1"/>
          </p:cNvSpPr>
          <p:nvPr>
            <p:ph type="title"/>
          </p:nvPr>
        </p:nvSpPr>
        <p:spPr>
          <a:xfrm>
            <a:off x="6683650" y="259475"/>
            <a:ext cx="1251900" cy="4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300"/>
              <a:t>Start State</a:t>
            </a:r>
            <a:endParaRPr sz="1300"/>
          </a:p>
        </p:txBody>
      </p:sp>
      <p:sp>
        <p:nvSpPr>
          <p:cNvPr id="347" name="Google Shape;347;p28"/>
          <p:cNvSpPr txBox="1">
            <a:spLocks noGrp="1"/>
          </p:cNvSpPr>
          <p:nvPr>
            <p:ph type="title"/>
          </p:nvPr>
        </p:nvSpPr>
        <p:spPr>
          <a:xfrm>
            <a:off x="4046600" y="747400"/>
            <a:ext cx="936600" cy="4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100"/>
              <a:t>Right 6</a:t>
            </a:r>
            <a:endParaRPr sz="1100"/>
          </a:p>
        </p:txBody>
      </p:sp>
      <p:sp>
        <p:nvSpPr>
          <p:cNvPr id="348" name="Google Shape;348;p28"/>
          <p:cNvSpPr txBox="1">
            <a:spLocks noGrp="1"/>
          </p:cNvSpPr>
          <p:nvPr>
            <p:ph type="title"/>
          </p:nvPr>
        </p:nvSpPr>
        <p:spPr>
          <a:xfrm>
            <a:off x="5518625" y="1085850"/>
            <a:ext cx="715200" cy="4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100"/>
              <a:t>Up 4</a:t>
            </a:r>
            <a:endParaRPr sz="1100"/>
          </a:p>
        </p:txBody>
      </p:sp>
      <p:sp>
        <p:nvSpPr>
          <p:cNvPr id="349" name="Google Shape;349;p28"/>
          <p:cNvSpPr txBox="1">
            <a:spLocks noGrp="1"/>
          </p:cNvSpPr>
          <p:nvPr>
            <p:ph type="title"/>
          </p:nvPr>
        </p:nvSpPr>
        <p:spPr>
          <a:xfrm>
            <a:off x="7332650" y="780400"/>
            <a:ext cx="818100" cy="3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100"/>
              <a:t>Down 3</a:t>
            </a:r>
            <a:endParaRPr sz="1100"/>
          </a:p>
        </p:txBody>
      </p:sp>
      <p:sp>
        <p:nvSpPr>
          <p:cNvPr id="350" name="Google Shape;350;p28"/>
          <p:cNvSpPr txBox="1">
            <a:spLocks noGrp="1"/>
          </p:cNvSpPr>
          <p:nvPr>
            <p:ph type="title"/>
          </p:nvPr>
        </p:nvSpPr>
        <p:spPr>
          <a:xfrm>
            <a:off x="642925" y="2320075"/>
            <a:ext cx="2196900" cy="11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800" i="1"/>
              <a:t>H(pos) </a:t>
            </a:r>
            <a:r>
              <a:rPr lang="en-GB" sz="1800"/>
              <a:t>= Number of tiles out of position</a:t>
            </a:r>
            <a:endParaRPr sz="1800"/>
          </a:p>
        </p:txBody>
      </p:sp>
      <p:sp>
        <p:nvSpPr>
          <p:cNvPr id="351" name="Google Shape;351;p28"/>
          <p:cNvSpPr txBox="1">
            <a:spLocks noGrp="1"/>
          </p:cNvSpPr>
          <p:nvPr>
            <p:ph type="title"/>
          </p:nvPr>
        </p:nvSpPr>
        <p:spPr>
          <a:xfrm>
            <a:off x="3522550" y="2571750"/>
            <a:ext cx="1251900" cy="4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400" i="1"/>
              <a:t>H(p</a:t>
            </a:r>
            <a:r>
              <a:rPr lang="en-GB" sz="1400" i="1" baseline="-25000"/>
              <a:t>1</a:t>
            </a:r>
            <a:r>
              <a:rPr lang="en-GB" sz="1400" i="1"/>
              <a:t>) </a:t>
            </a:r>
            <a:r>
              <a:rPr lang="en-GB" sz="1400"/>
              <a:t>= 3</a:t>
            </a:r>
            <a:endParaRPr sz="1400"/>
          </a:p>
        </p:txBody>
      </p:sp>
      <p:sp>
        <p:nvSpPr>
          <p:cNvPr id="352" name="Google Shape;352;p28"/>
          <p:cNvSpPr txBox="1">
            <a:spLocks noGrp="1"/>
          </p:cNvSpPr>
          <p:nvPr>
            <p:ph type="title"/>
          </p:nvPr>
        </p:nvSpPr>
        <p:spPr>
          <a:xfrm>
            <a:off x="5507250" y="2571750"/>
            <a:ext cx="1251900" cy="4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400" i="1"/>
              <a:t>H(p</a:t>
            </a:r>
            <a:r>
              <a:rPr lang="en-GB" sz="1400" i="1" baseline="-25000"/>
              <a:t>2</a:t>
            </a:r>
            <a:r>
              <a:rPr lang="en-GB" sz="1400" i="1"/>
              <a:t>) </a:t>
            </a:r>
            <a:r>
              <a:rPr lang="en-GB" sz="1400"/>
              <a:t>= 2</a:t>
            </a:r>
            <a:endParaRPr sz="1400"/>
          </a:p>
        </p:txBody>
      </p:sp>
      <p:sp>
        <p:nvSpPr>
          <p:cNvPr id="353" name="Google Shape;353;p28"/>
          <p:cNvSpPr txBox="1">
            <a:spLocks noGrp="1"/>
          </p:cNvSpPr>
          <p:nvPr>
            <p:ph type="title"/>
          </p:nvPr>
        </p:nvSpPr>
        <p:spPr>
          <a:xfrm>
            <a:off x="7209925" y="2571750"/>
            <a:ext cx="1251900" cy="4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400" i="1"/>
              <a:t>H(p</a:t>
            </a:r>
            <a:r>
              <a:rPr lang="en-GB" sz="1400" i="1" baseline="-25000"/>
              <a:t>3</a:t>
            </a:r>
            <a:r>
              <a:rPr lang="en-GB" sz="1400" i="1"/>
              <a:t>) </a:t>
            </a:r>
            <a:r>
              <a:rPr lang="en-GB" sz="1400"/>
              <a:t>= 3</a:t>
            </a:r>
            <a:endParaRPr sz="1400"/>
          </a:p>
        </p:txBody>
      </p:sp>
      <p:sp>
        <p:nvSpPr>
          <p:cNvPr id="354" name="Google Shape;354;p28"/>
          <p:cNvSpPr/>
          <p:nvPr/>
        </p:nvSpPr>
        <p:spPr>
          <a:xfrm>
            <a:off x="5550750" y="1435250"/>
            <a:ext cx="1164900" cy="956700"/>
          </a:xfrm>
          <a:prstGeom prst="roundRect">
            <a:avLst>
              <a:gd name="adj" fmla="val 16667"/>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8"/>
                                        </p:tgtEl>
                                        <p:attrNameLst>
                                          <p:attrName>style.visibility</p:attrName>
                                        </p:attrNameLst>
                                      </p:cBhvr>
                                      <p:to>
                                        <p:strVal val="visible"/>
                                      </p:to>
                                    </p:set>
                                    <p:animEffect transition="in" filter="fade">
                                      <p:cBhvr>
                                        <p:cTn id="7" dur="1"/>
                                        <p:tgtEl>
                                          <p:spTgt spid="338"/>
                                        </p:tgtEl>
                                      </p:cBhvr>
                                    </p:animEffect>
                                  </p:childTnLst>
                                </p:cTn>
                              </p:par>
                              <p:par>
                                <p:cTn id="8" presetID="10" presetClass="entr" presetSubtype="0" fill="hold" nodeType="withEffect">
                                  <p:stCondLst>
                                    <p:cond delay="0"/>
                                  </p:stCondLst>
                                  <p:childTnLst>
                                    <p:set>
                                      <p:cBhvr>
                                        <p:cTn id="9" dur="1" fill="hold">
                                          <p:stCondLst>
                                            <p:cond delay="0"/>
                                          </p:stCondLst>
                                        </p:cTn>
                                        <p:tgtEl>
                                          <p:spTgt spid="347"/>
                                        </p:tgtEl>
                                        <p:attrNameLst>
                                          <p:attrName>style.visibility</p:attrName>
                                        </p:attrNameLst>
                                      </p:cBhvr>
                                      <p:to>
                                        <p:strVal val="visible"/>
                                      </p:to>
                                    </p:set>
                                    <p:animEffect transition="in" filter="fade">
                                      <p:cBhvr>
                                        <p:cTn id="10" dur="1"/>
                                        <p:tgtEl>
                                          <p:spTgt spid="347"/>
                                        </p:tgtEl>
                                      </p:cBhvr>
                                    </p:animEffect>
                                  </p:childTnLst>
                                </p:cTn>
                              </p:par>
                              <p:par>
                                <p:cTn id="11" presetID="10" presetClass="entr" presetSubtype="0" fill="hold" nodeType="withEffect">
                                  <p:stCondLst>
                                    <p:cond delay="0"/>
                                  </p:stCondLst>
                                  <p:childTnLst>
                                    <p:set>
                                      <p:cBhvr>
                                        <p:cTn id="12" dur="1" fill="hold">
                                          <p:stCondLst>
                                            <p:cond delay="0"/>
                                          </p:stCondLst>
                                        </p:cTn>
                                        <p:tgtEl>
                                          <p:spTgt spid="343"/>
                                        </p:tgtEl>
                                        <p:attrNameLst>
                                          <p:attrName>style.visibility</p:attrName>
                                        </p:attrNameLst>
                                      </p:cBhvr>
                                      <p:to>
                                        <p:strVal val="visible"/>
                                      </p:to>
                                    </p:set>
                                    <p:animEffect transition="in" filter="fade">
                                      <p:cBhvr>
                                        <p:cTn id="13" dur="1"/>
                                        <p:tgtEl>
                                          <p:spTgt spid="34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41"/>
                                        </p:tgtEl>
                                        <p:attrNameLst>
                                          <p:attrName>style.visibility</p:attrName>
                                        </p:attrNameLst>
                                      </p:cBhvr>
                                      <p:to>
                                        <p:strVal val="visible"/>
                                      </p:to>
                                    </p:set>
                                    <p:animEffect transition="in" filter="fade">
                                      <p:cBhvr>
                                        <p:cTn id="18" dur="1"/>
                                        <p:tgtEl>
                                          <p:spTgt spid="341"/>
                                        </p:tgtEl>
                                      </p:cBhvr>
                                    </p:animEffect>
                                  </p:childTnLst>
                                </p:cTn>
                              </p:par>
                              <p:par>
                                <p:cTn id="19" presetID="10" presetClass="entr" presetSubtype="0" fill="hold" nodeType="withEffect">
                                  <p:stCondLst>
                                    <p:cond delay="0"/>
                                  </p:stCondLst>
                                  <p:childTnLst>
                                    <p:set>
                                      <p:cBhvr>
                                        <p:cTn id="20" dur="1" fill="hold">
                                          <p:stCondLst>
                                            <p:cond delay="0"/>
                                          </p:stCondLst>
                                        </p:cTn>
                                        <p:tgtEl>
                                          <p:spTgt spid="343"/>
                                        </p:tgtEl>
                                        <p:attrNameLst>
                                          <p:attrName>style.visibility</p:attrName>
                                        </p:attrNameLst>
                                      </p:cBhvr>
                                      <p:to>
                                        <p:strVal val="visible"/>
                                      </p:to>
                                    </p:set>
                                    <p:animEffect transition="in" filter="fade">
                                      <p:cBhvr>
                                        <p:cTn id="21" dur="1"/>
                                        <p:tgtEl>
                                          <p:spTgt spid="343"/>
                                        </p:tgtEl>
                                      </p:cBhvr>
                                    </p:animEffect>
                                  </p:childTnLst>
                                </p:cTn>
                              </p:par>
                              <p:par>
                                <p:cTn id="22" presetID="10" presetClass="entr" presetSubtype="0" fill="hold" nodeType="withEffect">
                                  <p:stCondLst>
                                    <p:cond delay="0"/>
                                  </p:stCondLst>
                                  <p:childTnLst>
                                    <p:set>
                                      <p:cBhvr>
                                        <p:cTn id="23" dur="1" fill="hold">
                                          <p:stCondLst>
                                            <p:cond delay="0"/>
                                          </p:stCondLst>
                                        </p:cTn>
                                        <p:tgtEl>
                                          <p:spTgt spid="344"/>
                                        </p:tgtEl>
                                        <p:attrNameLst>
                                          <p:attrName>style.visibility</p:attrName>
                                        </p:attrNameLst>
                                      </p:cBhvr>
                                      <p:to>
                                        <p:strVal val="visible"/>
                                      </p:to>
                                    </p:set>
                                    <p:animEffect transition="in" filter="fade">
                                      <p:cBhvr>
                                        <p:cTn id="24" dur="1"/>
                                        <p:tgtEl>
                                          <p:spTgt spid="344"/>
                                        </p:tgtEl>
                                      </p:cBhvr>
                                    </p:animEffect>
                                  </p:childTnLst>
                                </p:cTn>
                              </p:par>
                              <p:par>
                                <p:cTn id="25" presetID="10" presetClass="entr" presetSubtype="0" fill="hold" nodeType="withEffect">
                                  <p:stCondLst>
                                    <p:cond delay="0"/>
                                  </p:stCondLst>
                                  <p:childTnLst>
                                    <p:set>
                                      <p:cBhvr>
                                        <p:cTn id="26" dur="1" fill="hold">
                                          <p:stCondLst>
                                            <p:cond delay="0"/>
                                          </p:stCondLst>
                                        </p:cTn>
                                        <p:tgtEl>
                                          <p:spTgt spid="348"/>
                                        </p:tgtEl>
                                        <p:attrNameLst>
                                          <p:attrName>style.visibility</p:attrName>
                                        </p:attrNameLst>
                                      </p:cBhvr>
                                      <p:to>
                                        <p:strVal val="visible"/>
                                      </p:to>
                                    </p:set>
                                    <p:animEffect transition="in" filter="fade">
                                      <p:cBhvr>
                                        <p:cTn id="27" dur="1"/>
                                        <p:tgtEl>
                                          <p:spTgt spid="34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5"/>
                                        </p:tgtEl>
                                        <p:attrNameLst>
                                          <p:attrName>style.visibility</p:attrName>
                                        </p:attrNameLst>
                                      </p:cBhvr>
                                      <p:to>
                                        <p:strVal val="visible"/>
                                      </p:to>
                                    </p:set>
                                    <p:animEffect transition="in" filter="fade">
                                      <p:cBhvr>
                                        <p:cTn id="32" dur="1"/>
                                        <p:tgtEl>
                                          <p:spTgt spid="345"/>
                                        </p:tgtEl>
                                      </p:cBhvr>
                                    </p:animEffect>
                                  </p:childTnLst>
                                </p:cTn>
                              </p:par>
                              <p:par>
                                <p:cTn id="33" presetID="10" presetClass="entr" presetSubtype="0" fill="hold" nodeType="withEffect">
                                  <p:stCondLst>
                                    <p:cond delay="0"/>
                                  </p:stCondLst>
                                  <p:childTnLst>
                                    <p:set>
                                      <p:cBhvr>
                                        <p:cTn id="34" dur="1" fill="hold">
                                          <p:stCondLst>
                                            <p:cond delay="0"/>
                                          </p:stCondLst>
                                        </p:cTn>
                                        <p:tgtEl>
                                          <p:spTgt spid="349"/>
                                        </p:tgtEl>
                                        <p:attrNameLst>
                                          <p:attrName>style.visibility</p:attrName>
                                        </p:attrNameLst>
                                      </p:cBhvr>
                                      <p:to>
                                        <p:strVal val="visible"/>
                                      </p:to>
                                    </p:set>
                                    <p:animEffect transition="in" filter="fade">
                                      <p:cBhvr>
                                        <p:cTn id="35" dur="1"/>
                                        <p:tgtEl>
                                          <p:spTgt spid="349"/>
                                        </p:tgtEl>
                                      </p:cBhvr>
                                    </p:animEffect>
                                  </p:childTnLst>
                                </p:cTn>
                              </p:par>
                              <p:par>
                                <p:cTn id="36" presetID="10" presetClass="entr" presetSubtype="0" fill="hold" nodeType="withEffect">
                                  <p:stCondLst>
                                    <p:cond delay="0"/>
                                  </p:stCondLst>
                                  <p:childTnLst>
                                    <p:set>
                                      <p:cBhvr>
                                        <p:cTn id="37" dur="1" fill="hold">
                                          <p:stCondLst>
                                            <p:cond delay="0"/>
                                          </p:stCondLst>
                                        </p:cTn>
                                        <p:tgtEl>
                                          <p:spTgt spid="342"/>
                                        </p:tgtEl>
                                        <p:attrNameLst>
                                          <p:attrName>style.visibility</p:attrName>
                                        </p:attrNameLst>
                                      </p:cBhvr>
                                      <p:to>
                                        <p:strVal val="visible"/>
                                      </p:to>
                                    </p:set>
                                    <p:animEffect transition="in" filter="fade">
                                      <p:cBhvr>
                                        <p:cTn id="38" dur="1"/>
                                        <p:tgtEl>
                                          <p:spTgt spid="34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50"/>
                                        </p:tgtEl>
                                        <p:attrNameLst>
                                          <p:attrName>style.visibility</p:attrName>
                                        </p:attrNameLst>
                                      </p:cBhvr>
                                      <p:to>
                                        <p:strVal val="visible"/>
                                      </p:to>
                                    </p:set>
                                    <p:animEffect transition="in" filter="fade">
                                      <p:cBhvr>
                                        <p:cTn id="43" dur="1"/>
                                        <p:tgtEl>
                                          <p:spTgt spid="35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51"/>
                                        </p:tgtEl>
                                        <p:attrNameLst>
                                          <p:attrName>style.visibility</p:attrName>
                                        </p:attrNameLst>
                                      </p:cBhvr>
                                      <p:to>
                                        <p:strVal val="visible"/>
                                      </p:to>
                                    </p:set>
                                    <p:animEffect transition="in" filter="fade">
                                      <p:cBhvr>
                                        <p:cTn id="48" dur="1"/>
                                        <p:tgtEl>
                                          <p:spTgt spid="35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52"/>
                                        </p:tgtEl>
                                        <p:attrNameLst>
                                          <p:attrName>style.visibility</p:attrName>
                                        </p:attrNameLst>
                                      </p:cBhvr>
                                      <p:to>
                                        <p:strVal val="visible"/>
                                      </p:to>
                                    </p:set>
                                    <p:animEffect transition="in" filter="fade">
                                      <p:cBhvr>
                                        <p:cTn id="53" dur="1"/>
                                        <p:tgtEl>
                                          <p:spTgt spid="35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53"/>
                                        </p:tgtEl>
                                        <p:attrNameLst>
                                          <p:attrName>style.visibility</p:attrName>
                                        </p:attrNameLst>
                                      </p:cBhvr>
                                      <p:to>
                                        <p:strVal val="visible"/>
                                      </p:to>
                                    </p:set>
                                    <p:animEffect transition="in" filter="fade">
                                      <p:cBhvr>
                                        <p:cTn id="58" dur="1"/>
                                        <p:tgtEl>
                                          <p:spTgt spid="3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54"/>
                                        </p:tgtEl>
                                        <p:attrNameLst>
                                          <p:attrName>style.visibility</p:attrName>
                                        </p:attrNameLst>
                                      </p:cBhvr>
                                      <p:to>
                                        <p:strVal val="visible"/>
                                      </p:to>
                                    </p:set>
                                    <p:animEffect transition="in" filter="fade">
                                      <p:cBhvr>
                                        <p:cTn id="63" dur="1"/>
                                        <p:tgtEl>
                                          <p:spTgt spid="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59" name="Google Shape;359;p29" descr="heuristic function for the 8-puzzle problem 2"/>
          <p:cNvPicPr preferRelativeResize="0"/>
          <p:nvPr/>
        </p:nvPicPr>
        <p:blipFill rotWithShape="1">
          <a:blip r:embed="rId3">
            <a:alphaModFix/>
          </a:blip>
          <a:srcRect l="7321" t="26900" r="69835" b="59308"/>
          <a:stretch/>
        </p:blipFill>
        <p:spPr>
          <a:xfrm>
            <a:off x="3645275" y="1507125"/>
            <a:ext cx="1006450" cy="812941"/>
          </a:xfrm>
          <a:prstGeom prst="rect">
            <a:avLst/>
          </a:prstGeom>
          <a:noFill/>
          <a:ln>
            <a:noFill/>
          </a:ln>
        </p:spPr>
      </p:pic>
      <p:sp>
        <p:nvSpPr>
          <p:cNvPr id="360" name="Google Shape;360;p29"/>
          <p:cNvSpPr txBox="1">
            <a:spLocks noGrp="1"/>
          </p:cNvSpPr>
          <p:nvPr>
            <p:ph type="title"/>
          </p:nvPr>
        </p:nvSpPr>
        <p:spPr>
          <a:xfrm>
            <a:off x="1277325" y="363525"/>
            <a:ext cx="2539500" cy="5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Heuristics in a Simple Game</a:t>
            </a:r>
            <a:endParaRPr/>
          </a:p>
        </p:txBody>
      </p:sp>
      <p:pic>
        <p:nvPicPr>
          <p:cNvPr id="361" name="Google Shape;361;p29" descr="heuristic function for the 8-puzzle problem"/>
          <p:cNvPicPr preferRelativeResize="0"/>
          <p:nvPr/>
        </p:nvPicPr>
        <p:blipFill rotWithShape="1">
          <a:blip r:embed="rId4">
            <a:alphaModFix/>
          </a:blip>
          <a:srcRect l="5801" t="10169" r="54187" b="19014"/>
          <a:stretch/>
        </p:blipFill>
        <p:spPr>
          <a:xfrm>
            <a:off x="5629975" y="272900"/>
            <a:ext cx="1006450" cy="829750"/>
          </a:xfrm>
          <a:prstGeom prst="rect">
            <a:avLst/>
          </a:prstGeom>
          <a:noFill/>
          <a:ln>
            <a:noFill/>
          </a:ln>
        </p:spPr>
      </p:pic>
      <p:pic>
        <p:nvPicPr>
          <p:cNvPr id="362" name="Google Shape;362;p29" descr="heuristic function for the 8-puzzle problem 2"/>
          <p:cNvPicPr preferRelativeResize="0"/>
          <p:nvPr/>
        </p:nvPicPr>
        <p:blipFill rotWithShape="1">
          <a:blip r:embed="rId3">
            <a:alphaModFix/>
          </a:blip>
          <a:srcRect l="40307" t="27242" r="36848" b="58966"/>
          <a:stretch/>
        </p:blipFill>
        <p:spPr>
          <a:xfrm>
            <a:off x="5629975" y="1507125"/>
            <a:ext cx="1006450" cy="812941"/>
          </a:xfrm>
          <a:prstGeom prst="rect">
            <a:avLst/>
          </a:prstGeom>
          <a:noFill/>
          <a:ln>
            <a:noFill/>
          </a:ln>
        </p:spPr>
      </p:pic>
      <p:pic>
        <p:nvPicPr>
          <p:cNvPr id="363" name="Google Shape;363;p29" descr="heuristic function for the 8-puzzle problem 2"/>
          <p:cNvPicPr preferRelativeResize="0"/>
          <p:nvPr/>
        </p:nvPicPr>
        <p:blipFill rotWithShape="1">
          <a:blip r:embed="rId3">
            <a:alphaModFix/>
          </a:blip>
          <a:srcRect l="69428" t="27072" r="7727" b="59136"/>
          <a:stretch/>
        </p:blipFill>
        <p:spPr>
          <a:xfrm>
            <a:off x="7332650" y="1507125"/>
            <a:ext cx="1006450" cy="812951"/>
          </a:xfrm>
          <a:prstGeom prst="rect">
            <a:avLst/>
          </a:prstGeom>
          <a:noFill/>
          <a:ln>
            <a:noFill/>
          </a:ln>
        </p:spPr>
      </p:pic>
      <p:cxnSp>
        <p:nvCxnSpPr>
          <p:cNvPr id="364" name="Google Shape;364;p29"/>
          <p:cNvCxnSpPr>
            <a:stCxn id="361" idx="1"/>
            <a:endCxn id="359" idx="0"/>
          </p:cNvCxnSpPr>
          <p:nvPr/>
        </p:nvCxnSpPr>
        <p:spPr>
          <a:xfrm flipH="1">
            <a:off x="4148575" y="687775"/>
            <a:ext cx="1481400" cy="819300"/>
          </a:xfrm>
          <a:prstGeom prst="straightConnector1">
            <a:avLst/>
          </a:prstGeom>
          <a:noFill/>
          <a:ln w="28575" cap="flat" cmpd="sng">
            <a:solidFill>
              <a:schemeClr val="dk2"/>
            </a:solidFill>
            <a:prstDash val="solid"/>
            <a:round/>
            <a:headEnd type="none" w="med" len="med"/>
            <a:tailEnd type="triangle" w="med" len="med"/>
          </a:ln>
        </p:spPr>
      </p:cxnSp>
      <p:cxnSp>
        <p:nvCxnSpPr>
          <p:cNvPr id="365" name="Google Shape;365;p29"/>
          <p:cNvCxnSpPr>
            <a:stCxn id="361" idx="2"/>
            <a:endCxn id="362" idx="0"/>
          </p:cNvCxnSpPr>
          <p:nvPr/>
        </p:nvCxnSpPr>
        <p:spPr>
          <a:xfrm>
            <a:off x="6133200" y="1102650"/>
            <a:ext cx="0" cy="404400"/>
          </a:xfrm>
          <a:prstGeom prst="straightConnector1">
            <a:avLst/>
          </a:prstGeom>
          <a:noFill/>
          <a:ln w="28575" cap="flat" cmpd="sng">
            <a:solidFill>
              <a:schemeClr val="dk2"/>
            </a:solidFill>
            <a:prstDash val="solid"/>
            <a:round/>
            <a:headEnd type="none" w="med" len="med"/>
            <a:tailEnd type="triangle" w="med" len="med"/>
          </a:ln>
        </p:spPr>
      </p:cxnSp>
      <p:cxnSp>
        <p:nvCxnSpPr>
          <p:cNvPr id="366" name="Google Shape;366;p29"/>
          <p:cNvCxnSpPr>
            <a:stCxn id="361" idx="3"/>
            <a:endCxn id="363" idx="0"/>
          </p:cNvCxnSpPr>
          <p:nvPr/>
        </p:nvCxnSpPr>
        <p:spPr>
          <a:xfrm>
            <a:off x="6636425" y="687775"/>
            <a:ext cx="1199400" cy="819300"/>
          </a:xfrm>
          <a:prstGeom prst="straightConnector1">
            <a:avLst/>
          </a:prstGeom>
          <a:noFill/>
          <a:ln w="28575" cap="flat" cmpd="sng">
            <a:solidFill>
              <a:schemeClr val="dk2"/>
            </a:solidFill>
            <a:prstDash val="solid"/>
            <a:round/>
            <a:headEnd type="none" w="med" len="med"/>
            <a:tailEnd type="triangle" w="med" len="med"/>
          </a:ln>
        </p:spPr>
      </p:cxnSp>
      <p:pic>
        <p:nvPicPr>
          <p:cNvPr id="367" name="Google Shape;367;p29" descr="heuristic function for the 8-puzzle problem 2"/>
          <p:cNvPicPr preferRelativeResize="0"/>
          <p:nvPr/>
        </p:nvPicPr>
        <p:blipFill rotWithShape="1">
          <a:blip r:embed="rId3">
            <a:alphaModFix/>
          </a:blip>
          <a:srcRect l="30076" t="53821" r="48667" b="32102"/>
          <a:stretch/>
        </p:blipFill>
        <p:spPr>
          <a:xfrm>
            <a:off x="4693425" y="2800750"/>
            <a:ext cx="936550" cy="829751"/>
          </a:xfrm>
          <a:prstGeom prst="rect">
            <a:avLst/>
          </a:prstGeom>
          <a:noFill/>
          <a:ln>
            <a:noFill/>
          </a:ln>
        </p:spPr>
      </p:pic>
      <p:pic>
        <p:nvPicPr>
          <p:cNvPr id="368" name="Google Shape;368;p29" descr="heuristic function for the 8-puzzle problem 2"/>
          <p:cNvPicPr preferRelativeResize="0"/>
          <p:nvPr/>
        </p:nvPicPr>
        <p:blipFill rotWithShape="1">
          <a:blip r:embed="rId3">
            <a:alphaModFix/>
          </a:blip>
          <a:srcRect l="10585" t="78377" r="68157" b="7546"/>
          <a:stretch/>
        </p:blipFill>
        <p:spPr>
          <a:xfrm>
            <a:off x="3715175" y="4100025"/>
            <a:ext cx="936550" cy="829751"/>
          </a:xfrm>
          <a:prstGeom prst="rect">
            <a:avLst/>
          </a:prstGeom>
          <a:noFill/>
          <a:ln>
            <a:noFill/>
          </a:ln>
        </p:spPr>
      </p:pic>
      <p:pic>
        <p:nvPicPr>
          <p:cNvPr id="369" name="Google Shape;369;p29" descr="heuristic function for the 8-puzzle problem 2"/>
          <p:cNvPicPr preferRelativeResize="0"/>
          <p:nvPr/>
        </p:nvPicPr>
        <p:blipFill rotWithShape="1">
          <a:blip r:embed="rId3">
            <a:alphaModFix/>
          </a:blip>
          <a:srcRect l="54782" t="79035" r="23960" b="7172"/>
          <a:stretch/>
        </p:blipFill>
        <p:spPr>
          <a:xfrm>
            <a:off x="5664925" y="4108425"/>
            <a:ext cx="936550" cy="812951"/>
          </a:xfrm>
          <a:prstGeom prst="rect">
            <a:avLst/>
          </a:prstGeom>
          <a:noFill/>
          <a:ln>
            <a:noFill/>
          </a:ln>
        </p:spPr>
      </p:pic>
      <p:pic>
        <p:nvPicPr>
          <p:cNvPr id="370" name="Google Shape;370;p29" descr="heuristic function for the 8-puzzle problem 2"/>
          <p:cNvPicPr preferRelativeResize="0"/>
          <p:nvPr/>
        </p:nvPicPr>
        <p:blipFill rotWithShape="1">
          <a:blip r:embed="rId3">
            <a:alphaModFix/>
          </a:blip>
          <a:srcRect l="59329" t="54094" r="17827" b="31829"/>
          <a:stretch/>
        </p:blipFill>
        <p:spPr>
          <a:xfrm>
            <a:off x="6465225" y="2799375"/>
            <a:ext cx="1006450" cy="829751"/>
          </a:xfrm>
          <a:prstGeom prst="rect">
            <a:avLst/>
          </a:prstGeom>
          <a:noFill/>
          <a:ln>
            <a:noFill/>
          </a:ln>
        </p:spPr>
      </p:pic>
      <p:cxnSp>
        <p:nvCxnSpPr>
          <p:cNvPr id="371" name="Google Shape;371;p29"/>
          <p:cNvCxnSpPr>
            <a:stCxn id="362" idx="2"/>
            <a:endCxn id="367" idx="0"/>
          </p:cNvCxnSpPr>
          <p:nvPr/>
        </p:nvCxnSpPr>
        <p:spPr>
          <a:xfrm flipH="1">
            <a:off x="5161800" y="2320066"/>
            <a:ext cx="971400" cy="480600"/>
          </a:xfrm>
          <a:prstGeom prst="straightConnector1">
            <a:avLst/>
          </a:prstGeom>
          <a:noFill/>
          <a:ln w="28575" cap="flat" cmpd="sng">
            <a:solidFill>
              <a:schemeClr val="dk2"/>
            </a:solidFill>
            <a:prstDash val="solid"/>
            <a:round/>
            <a:headEnd type="none" w="med" len="med"/>
            <a:tailEnd type="triangle" w="med" len="med"/>
          </a:ln>
        </p:spPr>
      </p:cxnSp>
      <p:cxnSp>
        <p:nvCxnSpPr>
          <p:cNvPr id="372" name="Google Shape;372;p29"/>
          <p:cNvCxnSpPr>
            <a:stCxn id="362" idx="2"/>
            <a:endCxn id="370" idx="0"/>
          </p:cNvCxnSpPr>
          <p:nvPr/>
        </p:nvCxnSpPr>
        <p:spPr>
          <a:xfrm>
            <a:off x="6133200" y="2320066"/>
            <a:ext cx="835200" cy="479400"/>
          </a:xfrm>
          <a:prstGeom prst="straightConnector1">
            <a:avLst/>
          </a:prstGeom>
          <a:noFill/>
          <a:ln w="28575" cap="flat" cmpd="sng">
            <a:solidFill>
              <a:schemeClr val="dk2"/>
            </a:solidFill>
            <a:prstDash val="solid"/>
            <a:round/>
            <a:headEnd type="none" w="med" len="med"/>
            <a:tailEnd type="triangle" w="med" len="med"/>
          </a:ln>
        </p:spPr>
      </p:cxnSp>
      <p:cxnSp>
        <p:nvCxnSpPr>
          <p:cNvPr id="373" name="Google Shape;373;p29"/>
          <p:cNvCxnSpPr>
            <a:stCxn id="367" idx="2"/>
            <a:endCxn id="368" idx="0"/>
          </p:cNvCxnSpPr>
          <p:nvPr/>
        </p:nvCxnSpPr>
        <p:spPr>
          <a:xfrm flipH="1">
            <a:off x="4183400" y="3630501"/>
            <a:ext cx="978300" cy="469500"/>
          </a:xfrm>
          <a:prstGeom prst="straightConnector1">
            <a:avLst/>
          </a:prstGeom>
          <a:noFill/>
          <a:ln w="28575" cap="flat" cmpd="sng">
            <a:solidFill>
              <a:schemeClr val="dk2"/>
            </a:solidFill>
            <a:prstDash val="solid"/>
            <a:round/>
            <a:headEnd type="none" w="med" len="med"/>
            <a:tailEnd type="triangle" w="med" len="med"/>
          </a:ln>
        </p:spPr>
      </p:cxnSp>
      <p:cxnSp>
        <p:nvCxnSpPr>
          <p:cNvPr id="374" name="Google Shape;374;p29"/>
          <p:cNvCxnSpPr>
            <a:stCxn id="367" idx="2"/>
            <a:endCxn id="369" idx="0"/>
          </p:cNvCxnSpPr>
          <p:nvPr/>
        </p:nvCxnSpPr>
        <p:spPr>
          <a:xfrm>
            <a:off x="5161700" y="3630501"/>
            <a:ext cx="971400" cy="477900"/>
          </a:xfrm>
          <a:prstGeom prst="straightConnector1">
            <a:avLst/>
          </a:prstGeom>
          <a:noFill/>
          <a:ln w="28575" cap="flat" cmpd="sng">
            <a:solidFill>
              <a:schemeClr val="dk2"/>
            </a:solidFill>
            <a:prstDash val="solid"/>
            <a:round/>
            <a:headEnd type="none" w="med" len="med"/>
            <a:tailEnd type="triangle" w="med" len="med"/>
          </a:ln>
        </p:spPr>
      </p:cxnSp>
      <p:sp>
        <p:nvSpPr>
          <p:cNvPr id="375" name="Google Shape;375;p29"/>
          <p:cNvSpPr txBox="1">
            <a:spLocks noGrp="1"/>
          </p:cNvSpPr>
          <p:nvPr>
            <p:ph type="title"/>
          </p:nvPr>
        </p:nvSpPr>
        <p:spPr>
          <a:xfrm>
            <a:off x="6683650" y="259475"/>
            <a:ext cx="1251900" cy="4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300"/>
              <a:t>Start State</a:t>
            </a:r>
            <a:endParaRPr sz="1300"/>
          </a:p>
        </p:txBody>
      </p:sp>
      <p:sp>
        <p:nvSpPr>
          <p:cNvPr id="376" name="Google Shape;376;p29"/>
          <p:cNvSpPr txBox="1">
            <a:spLocks noGrp="1"/>
          </p:cNvSpPr>
          <p:nvPr>
            <p:ph type="title"/>
          </p:nvPr>
        </p:nvSpPr>
        <p:spPr>
          <a:xfrm>
            <a:off x="4046600" y="747400"/>
            <a:ext cx="936600" cy="4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100"/>
              <a:t>Right 6</a:t>
            </a:r>
            <a:endParaRPr sz="1100"/>
          </a:p>
        </p:txBody>
      </p:sp>
      <p:sp>
        <p:nvSpPr>
          <p:cNvPr id="377" name="Google Shape;377;p29"/>
          <p:cNvSpPr txBox="1">
            <a:spLocks noGrp="1"/>
          </p:cNvSpPr>
          <p:nvPr>
            <p:ph type="title"/>
          </p:nvPr>
        </p:nvSpPr>
        <p:spPr>
          <a:xfrm>
            <a:off x="642925" y="2320075"/>
            <a:ext cx="2196900" cy="11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800" i="1"/>
              <a:t>H(pos) </a:t>
            </a:r>
            <a:r>
              <a:rPr lang="en-GB" sz="1800"/>
              <a:t>= Number of tiles out of position</a:t>
            </a:r>
            <a:endParaRPr sz="1800"/>
          </a:p>
        </p:txBody>
      </p:sp>
      <p:sp>
        <p:nvSpPr>
          <p:cNvPr id="378" name="Google Shape;378;p29"/>
          <p:cNvSpPr/>
          <p:nvPr/>
        </p:nvSpPr>
        <p:spPr>
          <a:xfrm>
            <a:off x="5550750" y="1435250"/>
            <a:ext cx="1164900" cy="956700"/>
          </a:xfrm>
          <a:prstGeom prst="roundRect">
            <a:avLst>
              <a:gd name="adj" fmla="val 16667"/>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txBox="1">
            <a:spLocks noGrp="1"/>
          </p:cNvSpPr>
          <p:nvPr>
            <p:ph type="title"/>
          </p:nvPr>
        </p:nvSpPr>
        <p:spPr>
          <a:xfrm>
            <a:off x="5518625" y="1085850"/>
            <a:ext cx="715200" cy="4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100"/>
              <a:t>Up 4</a:t>
            </a:r>
            <a:endParaRPr sz="1100"/>
          </a:p>
        </p:txBody>
      </p:sp>
      <p:sp>
        <p:nvSpPr>
          <p:cNvPr id="380" name="Google Shape;380;p29"/>
          <p:cNvSpPr txBox="1">
            <a:spLocks noGrp="1"/>
          </p:cNvSpPr>
          <p:nvPr>
            <p:ph type="title"/>
          </p:nvPr>
        </p:nvSpPr>
        <p:spPr>
          <a:xfrm>
            <a:off x="7332650" y="780400"/>
            <a:ext cx="818100" cy="3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100"/>
              <a:t>Down 3</a:t>
            </a:r>
            <a:endParaRPr sz="1100"/>
          </a:p>
        </p:txBody>
      </p:sp>
      <p:sp>
        <p:nvSpPr>
          <p:cNvPr id="381" name="Google Shape;381;p29"/>
          <p:cNvSpPr txBox="1">
            <a:spLocks noGrp="1"/>
          </p:cNvSpPr>
          <p:nvPr>
            <p:ph type="title"/>
          </p:nvPr>
        </p:nvSpPr>
        <p:spPr>
          <a:xfrm>
            <a:off x="4693388" y="2358200"/>
            <a:ext cx="936600" cy="4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100"/>
              <a:t>Right 5</a:t>
            </a:r>
            <a:endParaRPr sz="1100"/>
          </a:p>
        </p:txBody>
      </p:sp>
      <p:sp>
        <p:nvSpPr>
          <p:cNvPr id="382" name="Google Shape;382;p29"/>
          <p:cNvSpPr txBox="1">
            <a:spLocks noGrp="1"/>
          </p:cNvSpPr>
          <p:nvPr>
            <p:ph type="title"/>
          </p:nvPr>
        </p:nvSpPr>
        <p:spPr>
          <a:xfrm>
            <a:off x="6635638" y="2357575"/>
            <a:ext cx="936600" cy="4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100"/>
              <a:t>Down 4</a:t>
            </a:r>
            <a:endParaRPr sz="1100"/>
          </a:p>
        </p:txBody>
      </p:sp>
      <p:sp>
        <p:nvSpPr>
          <p:cNvPr id="383" name="Google Shape;383;p29"/>
          <p:cNvSpPr txBox="1">
            <a:spLocks noGrp="1"/>
          </p:cNvSpPr>
          <p:nvPr>
            <p:ph type="title"/>
          </p:nvPr>
        </p:nvSpPr>
        <p:spPr>
          <a:xfrm>
            <a:off x="3522550" y="3163325"/>
            <a:ext cx="1251900" cy="4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400" i="1"/>
              <a:t>H(p</a:t>
            </a:r>
            <a:r>
              <a:rPr lang="en-GB" sz="1400" i="1" baseline="-25000"/>
              <a:t>1</a:t>
            </a:r>
            <a:r>
              <a:rPr lang="en-GB" sz="1400" i="1"/>
              <a:t>) </a:t>
            </a:r>
            <a:r>
              <a:rPr lang="en-GB" sz="1400"/>
              <a:t>= 1</a:t>
            </a:r>
            <a:endParaRPr sz="1400"/>
          </a:p>
        </p:txBody>
      </p:sp>
      <p:sp>
        <p:nvSpPr>
          <p:cNvPr id="384" name="Google Shape;384;p29"/>
          <p:cNvSpPr txBox="1">
            <a:spLocks noGrp="1"/>
          </p:cNvSpPr>
          <p:nvPr>
            <p:ph type="title"/>
          </p:nvPr>
        </p:nvSpPr>
        <p:spPr>
          <a:xfrm>
            <a:off x="7496050" y="3163325"/>
            <a:ext cx="936600" cy="4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400" i="1"/>
              <a:t>H(p</a:t>
            </a:r>
            <a:r>
              <a:rPr lang="en-GB" sz="1400" i="1" baseline="-25000"/>
              <a:t>2</a:t>
            </a:r>
            <a:r>
              <a:rPr lang="en-GB" sz="1400" i="1"/>
              <a:t>) </a:t>
            </a:r>
            <a:r>
              <a:rPr lang="en-GB" sz="1400"/>
              <a:t>= 3</a:t>
            </a:r>
            <a:endParaRPr sz="1400"/>
          </a:p>
        </p:txBody>
      </p:sp>
      <p:sp>
        <p:nvSpPr>
          <p:cNvPr id="385" name="Google Shape;385;p29"/>
          <p:cNvSpPr/>
          <p:nvPr/>
        </p:nvSpPr>
        <p:spPr>
          <a:xfrm>
            <a:off x="4585488" y="2731700"/>
            <a:ext cx="1164900" cy="956700"/>
          </a:xfrm>
          <a:prstGeom prst="roundRect">
            <a:avLst>
              <a:gd name="adj" fmla="val 16667"/>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txBox="1">
            <a:spLocks noGrp="1"/>
          </p:cNvSpPr>
          <p:nvPr>
            <p:ph type="title"/>
          </p:nvPr>
        </p:nvSpPr>
        <p:spPr>
          <a:xfrm>
            <a:off x="3586963" y="3619925"/>
            <a:ext cx="936600" cy="4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100"/>
              <a:t>Down 6</a:t>
            </a:r>
            <a:endParaRPr sz="1100"/>
          </a:p>
        </p:txBody>
      </p:sp>
      <p:sp>
        <p:nvSpPr>
          <p:cNvPr id="387" name="Google Shape;387;p29"/>
          <p:cNvSpPr txBox="1">
            <a:spLocks noGrp="1"/>
          </p:cNvSpPr>
          <p:nvPr>
            <p:ph type="title"/>
          </p:nvPr>
        </p:nvSpPr>
        <p:spPr>
          <a:xfrm>
            <a:off x="5664888" y="3666575"/>
            <a:ext cx="936600" cy="4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100"/>
              <a:t>Down 4</a:t>
            </a:r>
            <a:endParaRPr sz="1100"/>
          </a:p>
        </p:txBody>
      </p:sp>
      <p:sp>
        <p:nvSpPr>
          <p:cNvPr id="388" name="Google Shape;388;p29"/>
          <p:cNvSpPr txBox="1">
            <a:spLocks noGrp="1"/>
          </p:cNvSpPr>
          <p:nvPr>
            <p:ph type="title"/>
          </p:nvPr>
        </p:nvSpPr>
        <p:spPr>
          <a:xfrm>
            <a:off x="2524275" y="4415025"/>
            <a:ext cx="1251900" cy="4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400" i="1"/>
              <a:t>H(p</a:t>
            </a:r>
            <a:r>
              <a:rPr lang="en-GB" sz="1400" i="1" baseline="-25000"/>
              <a:t>1</a:t>
            </a:r>
            <a:r>
              <a:rPr lang="en-GB" sz="1400" i="1"/>
              <a:t>) </a:t>
            </a:r>
            <a:r>
              <a:rPr lang="en-GB" sz="1400"/>
              <a:t>= 0</a:t>
            </a:r>
            <a:endParaRPr sz="1400"/>
          </a:p>
        </p:txBody>
      </p:sp>
      <p:sp>
        <p:nvSpPr>
          <p:cNvPr id="389" name="Google Shape;389;p29"/>
          <p:cNvSpPr txBox="1">
            <a:spLocks noGrp="1"/>
          </p:cNvSpPr>
          <p:nvPr>
            <p:ph type="title"/>
          </p:nvPr>
        </p:nvSpPr>
        <p:spPr>
          <a:xfrm>
            <a:off x="6715650" y="4463175"/>
            <a:ext cx="936600" cy="4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400" i="1"/>
              <a:t>H(p</a:t>
            </a:r>
            <a:r>
              <a:rPr lang="en-GB" sz="1400" i="1" baseline="-25000"/>
              <a:t>2</a:t>
            </a:r>
            <a:r>
              <a:rPr lang="en-GB" sz="1400" i="1"/>
              <a:t>) </a:t>
            </a:r>
            <a:r>
              <a:rPr lang="en-GB" sz="1400"/>
              <a:t>= 3</a:t>
            </a:r>
            <a:endParaRPr sz="1400"/>
          </a:p>
        </p:txBody>
      </p:sp>
      <p:sp>
        <p:nvSpPr>
          <p:cNvPr id="390" name="Google Shape;390;p29"/>
          <p:cNvSpPr/>
          <p:nvPr/>
        </p:nvSpPr>
        <p:spPr>
          <a:xfrm>
            <a:off x="3600988" y="4020650"/>
            <a:ext cx="1164900" cy="956700"/>
          </a:xfrm>
          <a:prstGeom prst="roundRect">
            <a:avLst>
              <a:gd name="adj" fmla="val 16667"/>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txBox="1">
            <a:spLocks noGrp="1"/>
          </p:cNvSpPr>
          <p:nvPr>
            <p:ph type="title"/>
          </p:nvPr>
        </p:nvSpPr>
        <p:spPr>
          <a:xfrm>
            <a:off x="4571998" y="4312700"/>
            <a:ext cx="1044900" cy="4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400"/>
              <a:t>Goal!</a:t>
            </a:r>
            <a:endParaRPr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7"/>
                                        </p:tgtEl>
                                        <p:attrNameLst>
                                          <p:attrName>style.visibility</p:attrName>
                                        </p:attrNameLst>
                                      </p:cBhvr>
                                      <p:to>
                                        <p:strVal val="visible"/>
                                      </p:to>
                                    </p:set>
                                    <p:animEffect transition="in" filter="fade">
                                      <p:cBhvr>
                                        <p:cTn id="7" dur="1"/>
                                        <p:tgtEl>
                                          <p:spTgt spid="367"/>
                                        </p:tgtEl>
                                      </p:cBhvr>
                                    </p:animEffect>
                                  </p:childTnLst>
                                </p:cTn>
                              </p:par>
                              <p:par>
                                <p:cTn id="8" presetID="10" presetClass="entr" presetSubtype="0" fill="hold" nodeType="withEffect">
                                  <p:stCondLst>
                                    <p:cond delay="0"/>
                                  </p:stCondLst>
                                  <p:childTnLst>
                                    <p:set>
                                      <p:cBhvr>
                                        <p:cTn id="9" dur="1" fill="hold">
                                          <p:stCondLst>
                                            <p:cond delay="0"/>
                                          </p:stCondLst>
                                        </p:cTn>
                                        <p:tgtEl>
                                          <p:spTgt spid="381"/>
                                        </p:tgtEl>
                                        <p:attrNameLst>
                                          <p:attrName>style.visibility</p:attrName>
                                        </p:attrNameLst>
                                      </p:cBhvr>
                                      <p:to>
                                        <p:strVal val="visible"/>
                                      </p:to>
                                    </p:set>
                                    <p:animEffect transition="in" filter="fade">
                                      <p:cBhvr>
                                        <p:cTn id="10" dur="1"/>
                                        <p:tgtEl>
                                          <p:spTgt spid="381"/>
                                        </p:tgtEl>
                                      </p:cBhvr>
                                    </p:animEffect>
                                  </p:childTnLst>
                                </p:cTn>
                              </p:par>
                              <p:par>
                                <p:cTn id="11" presetID="10" presetClass="entr" presetSubtype="0" fill="hold" nodeType="withEffect">
                                  <p:stCondLst>
                                    <p:cond delay="0"/>
                                  </p:stCondLst>
                                  <p:childTnLst>
                                    <p:set>
                                      <p:cBhvr>
                                        <p:cTn id="12" dur="1" fill="hold">
                                          <p:stCondLst>
                                            <p:cond delay="0"/>
                                          </p:stCondLst>
                                        </p:cTn>
                                        <p:tgtEl>
                                          <p:spTgt spid="371"/>
                                        </p:tgtEl>
                                        <p:attrNameLst>
                                          <p:attrName>style.visibility</p:attrName>
                                        </p:attrNameLst>
                                      </p:cBhvr>
                                      <p:to>
                                        <p:strVal val="visible"/>
                                      </p:to>
                                    </p:set>
                                    <p:animEffect transition="in" filter="fade">
                                      <p:cBhvr>
                                        <p:cTn id="13" dur="1"/>
                                        <p:tgtEl>
                                          <p:spTgt spid="37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72"/>
                                        </p:tgtEl>
                                        <p:attrNameLst>
                                          <p:attrName>style.visibility</p:attrName>
                                        </p:attrNameLst>
                                      </p:cBhvr>
                                      <p:to>
                                        <p:strVal val="visible"/>
                                      </p:to>
                                    </p:set>
                                    <p:animEffect transition="in" filter="fade">
                                      <p:cBhvr>
                                        <p:cTn id="18" dur="1"/>
                                        <p:tgtEl>
                                          <p:spTgt spid="372"/>
                                        </p:tgtEl>
                                      </p:cBhvr>
                                    </p:animEffect>
                                  </p:childTnLst>
                                </p:cTn>
                              </p:par>
                              <p:par>
                                <p:cTn id="19" presetID="10" presetClass="entr" presetSubtype="0" fill="hold" nodeType="withEffect">
                                  <p:stCondLst>
                                    <p:cond delay="0"/>
                                  </p:stCondLst>
                                  <p:childTnLst>
                                    <p:set>
                                      <p:cBhvr>
                                        <p:cTn id="20" dur="1" fill="hold">
                                          <p:stCondLst>
                                            <p:cond delay="0"/>
                                          </p:stCondLst>
                                        </p:cTn>
                                        <p:tgtEl>
                                          <p:spTgt spid="382"/>
                                        </p:tgtEl>
                                        <p:attrNameLst>
                                          <p:attrName>style.visibility</p:attrName>
                                        </p:attrNameLst>
                                      </p:cBhvr>
                                      <p:to>
                                        <p:strVal val="visible"/>
                                      </p:to>
                                    </p:set>
                                    <p:animEffect transition="in" filter="fade">
                                      <p:cBhvr>
                                        <p:cTn id="21" dur="1"/>
                                        <p:tgtEl>
                                          <p:spTgt spid="382"/>
                                        </p:tgtEl>
                                      </p:cBhvr>
                                    </p:animEffect>
                                  </p:childTnLst>
                                </p:cTn>
                              </p:par>
                              <p:par>
                                <p:cTn id="22" presetID="10" presetClass="entr" presetSubtype="0" fill="hold" nodeType="withEffect">
                                  <p:stCondLst>
                                    <p:cond delay="0"/>
                                  </p:stCondLst>
                                  <p:childTnLst>
                                    <p:set>
                                      <p:cBhvr>
                                        <p:cTn id="23" dur="1" fill="hold">
                                          <p:stCondLst>
                                            <p:cond delay="0"/>
                                          </p:stCondLst>
                                        </p:cTn>
                                        <p:tgtEl>
                                          <p:spTgt spid="370"/>
                                        </p:tgtEl>
                                        <p:attrNameLst>
                                          <p:attrName>style.visibility</p:attrName>
                                        </p:attrNameLst>
                                      </p:cBhvr>
                                      <p:to>
                                        <p:strVal val="visible"/>
                                      </p:to>
                                    </p:set>
                                    <p:animEffect transition="in" filter="fade">
                                      <p:cBhvr>
                                        <p:cTn id="24" dur="1"/>
                                        <p:tgtEl>
                                          <p:spTgt spid="37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83"/>
                                        </p:tgtEl>
                                        <p:attrNameLst>
                                          <p:attrName>style.visibility</p:attrName>
                                        </p:attrNameLst>
                                      </p:cBhvr>
                                      <p:to>
                                        <p:strVal val="visible"/>
                                      </p:to>
                                    </p:set>
                                    <p:animEffect transition="in" filter="fade">
                                      <p:cBhvr>
                                        <p:cTn id="29" dur="1"/>
                                        <p:tgtEl>
                                          <p:spTgt spid="38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84"/>
                                        </p:tgtEl>
                                        <p:attrNameLst>
                                          <p:attrName>style.visibility</p:attrName>
                                        </p:attrNameLst>
                                      </p:cBhvr>
                                      <p:to>
                                        <p:strVal val="visible"/>
                                      </p:to>
                                    </p:set>
                                    <p:animEffect transition="in" filter="fade">
                                      <p:cBhvr>
                                        <p:cTn id="34" dur="1"/>
                                        <p:tgtEl>
                                          <p:spTgt spid="38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85"/>
                                        </p:tgtEl>
                                        <p:attrNameLst>
                                          <p:attrName>style.visibility</p:attrName>
                                        </p:attrNameLst>
                                      </p:cBhvr>
                                      <p:to>
                                        <p:strVal val="visible"/>
                                      </p:to>
                                    </p:set>
                                    <p:animEffect transition="in" filter="fade">
                                      <p:cBhvr>
                                        <p:cTn id="39" dur="1"/>
                                        <p:tgtEl>
                                          <p:spTgt spid="38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38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383"/>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369"/>
                                        </p:tgtEl>
                                        <p:attrNameLst>
                                          <p:attrName>style.visibility</p:attrName>
                                        </p:attrNameLst>
                                      </p:cBhvr>
                                      <p:to>
                                        <p:strVal val="visible"/>
                                      </p:to>
                                    </p:set>
                                    <p:animEffect transition="in" filter="fade">
                                      <p:cBhvr>
                                        <p:cTn id="48" dur="1"/>
                                        <p:tgtEl>
                                          <p:spTgt spid="369"/>
                                        </p:tgtEl>
                                      </p:cBhvr>
                                    </p:animEffect>
                                  </p:childTnLst>
                                </p:cTn>
                              </p:par>
                              <p:par>
                                <p:cTn id="49" presetID="10" presetClass="entr" presetSubtype="0" fill="hold" nodeType="withEffect">
                                  <p:stCondLst>
                                    <p:cond delay="0"/>
                                  </p:stCondLst>
                                  <p:childTnLst>
                                    <p:set>
                                      <p:cBhvr>
                                        <p:cTn id="50" dur="1" fill="hold">
                                          <p:stCondLst>
                                            <p:cond delay="0"/>
                                          </p:stCondLst>
                                        </p:cTn>
                                        <p:tgtEl>
                                          <p:spTgt spid="373"/>
                                        </p:tgtEl>
                                        <p:attrNameLst>
                                          <p:attrName>style.visibility</p:attrName>
                                        </p:attrNameLst>
                                      </p:cBhvr>
                                      <p:to>
                                        <p:strVal val="visible"/>
                                      </p:to>
                                    </p:set>
                                    <p:animEffect transition="in" filter="fade">
                                      <p:cBhvr>
                                        <p:cTn id="51" dur="1"/>
                                        <p:tgtEl>
                                          <p:spTgt spid="373"/>
                                        </p:tgtEl>
                                      </p:cBhvr>
                                    </p:animEffect>
                                  </p:childTnLst>
                                </p:cTn>
                              </p:par>
                              <p:par>
                                <p:cTn id="52" presetID="10" presetClass="entr" presetSubtype="0" fill="hold" nodeType="withEffect">
                                  <p:stCondLst>
                                    <p:cond delay="0"/>
                                  </p:stCondLst>
                                  <p:childTnLst>
                                    <p:set>
                                      <p:cBhvr>
                                        <p:cTn id="53" dur="1" fill="hold">
                                          <p:stCondLst>
                                            <p:cond delay="0"/>
                                          </p:stCondLst>
                                        </p:cTn>
                                        <p:tgtEl>
                                          <p:spTgt spid="386"/>
                                        </p:tgtEl>
                                        <p:attrNameLst>
                                          <p:attrName>style.visibility</p:attrName>
                                        </p:attrNameLst>
                                      </p:cBhvr>
                                      <p:to>
                                        <p:strVal val="visible"/>
                                      </p:to>
                                    </p:set>
                                    <p:animEffect transition="in" filter="fade">
                                      <p:cBhvr>
                                        <p:cTn id="54" dur="1"/>
                                        <p:tgtEl>
                                          <p:spTgt spid="386"/>
                                        </p:tgtEl>
                                      </p:cBhvr>
                                    </p:animEffect>
                                  </p:childTnLst>
                                </p:cTn>
                              </p:par>
                              <p:par>
                                <p:cTn id="55" presetID="10" presetClass="entr" presetSubtype="0" fill="hold" nodeType="withEffect">
                                  <p:stCondLst>
                                    <p:cond delay="0"/>
                                  </p:stCondLst>
                                  <p:childTnLst>
                                    <p:set>
                                      <p:cBhvr>
                                        <p:cTn id="56" dur="1" fill="hold">
                                          <p:stCondLst>
                                            <p:cond delay="0"/>
                                          </p:stCondLst>
                                        </p:cTn>
                                        <p:tgtEl>
                                          <p:spTgt spid="387"/>
                                        </p:tgtEl>
                                        <p:attrNameLst>
                                          <p:attrName>style.visibility</p:attrName>
                                        </p:attrNameLst>
                                      </p:cBhvr>
                                      <p:to>
                                        <p:strVal val="visible"/>
                                      </p:to>
                                    </p:set>
                                    <p:animEffect transition="in" filter="fade">
                                      <p:cBhvr>
                                        <p:cTn id="57" dur="1"/>
                                        <p:tgtEl>
                                          <p:spTgt spid="387"/>
                                        </p:tgtEl>
                                      </p:cBhvr>
                                    </p:animEffect>
                                  </p:childTnLst>
                                </p:cTn>
                              </p:par>
                              <p:par>
                                <p:cTn id="58" presetID="10" presetClass="entr" presetSubtype="0" fill="hold" nodeType="withEffect">
                                  <p:stCondLst>
                                    <p:cond delay="0"/>
                                  </p:stCondLst>
                                  <p:childTnLst>
                                    <p:set>
                                      <p:cBhvr>
                                        <p:cTn id="59" dur="1" fill="hold">
                                          <p:stCondLst>
                                            <p:cond delay="0"/>
                                          </p:stCondLst>
                                        </p:cTn>
                                        <p:tgtEl>
                                          <p:spTgt spid="368"/>
                                        </p:tgtEl>
                                        <p:attrNameLst>
                                          <p:attrName>style.visibility</p:attrName>
                                        </p:attrNameLst>
                                      </p:cBhvr>
                                      <p:to>
                                        <p:strVal val="visible"/>
                                      </p:to>
                                    </p:set>
                                    <p:animEffect transition="in" filter="fade">
                                      <p:cBhvr>
                                        <p:cTn id="60" dur="1"/>
                                        <p:tgtEl>
                                          <p:spTgt spid="368"/>
                                        </p:tgtEl>
                                      </p:cBhvr>
                                    </p:animEffect>
                                  </p:childTnLst>
                                </p:cTn>
                              </p:par>
                              <p:par>
                                <p:cTn id="61" presetID="10" presetClass="entr" presetSubtype="0" fill="hold" nodeType="withEffect">
                                  <p:stCondLst>
                                    <p:cond delay="0"/>
                                  </p:stCondLst>
                                  <p:childTnLst>
                                    <p:set>
                                      <p:cBhvr>
                                        <p:cTn id="62" dur="1" fill="hold">
                                          <p:stCondLst>
                                            <p:cond delay="0"/>
                                          </p:stCondLst>
                                        </p:cTn>
                                        <p:tgtEl>
                                          <p:spTgt spid="374"/>
                                        </p:tgtEl>
                                        <p:attrNameLst>
                                          <p:attrName>style.visibility</p:attrName>
                                        </p:attrNameLst>
                                      </p:cBhvr>
                                      <p:to>
                                        <p:strVal val="visible"/>
                                      </p:to>
                                    </p:set>
                                    <p:animEffect transition="in" filter="fade">
                                      <p:cBhvr>
                                        <p:cTn id="63" dur="1"/>
                                        <p:tgtEl>
                                          <p:spTgt spid="37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89"/>
                                        </p:tgtEl>
                                        <p:attrNameLst>
                                          <p:attrName>style.visibility</p:attrName>
                                        </p:attrNameLst>
                                      </p:cBhvr>
                                      <p:to>
                                        <p:strVal val="visible"/>
                                      </p:to>
                                    </p:set>
                                    <p:animEffect transition="in" filter="fade">
                                      <p:cBhvr>
                                        <p:cTn id="68" dur="1"/>
                                        <p:tgtEl>
                                          <p:spTgt spid="38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88"/>
                                        </p:tgtEl>
                                        <p:attrNameLst>
                                          <p:attrName>style.visibility</p:attrName>
                                        </p:attrNameLst>
                                      </p:cBhvr>
                                      <p:to>
                                        <p:strVal val="visible"/>
                                      </p:to>
                                    </p:set>
                                    <p:animEffect transition="in" filter="fade">
                                      <p:cBhvr>
                                        <p:cTn id="73" dur="1"/>
                                        <p:tgtEl>
                                          <p:spTgt spid="38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90"/>
                                        </p:tgtEl>
                                        <p:attrNameLst>
                                          <p:attrName>style.visibility</p:attrName>
                                        </p:attrNameLst>
                                      </p:cBhvr>
                                      <p:to>
                                        <p:strVal val="visible"/>
                                      </p:to>
                                    </p:set>
                                    <p:animEffect transition="in" filter="fade">
                                      <p:cBhvr>
                                        <p:cTn id="78" dur="1"/>
                                        <p:tgtEl>
                                          <p:spTgt spid="390"/>
                                        </p:tgtEl>
                                      </p:cBhvr>
                                    </p:animEffect>
                                  </p:childTnLst>
                                </p:cTn>
                              </p:par>
                              <p:par>
                                <p:cTn id="79" presetID="10" presetClass="entr" presetSubtype="0" fill="hold" nodeType="withEffect">
                                  <p:stCondLst>
                                    <p:cond delay="0"/>
                                  </p:stCondLst>
                                  <p:childTnLst>
                                    <p:set>
                                      <p:cBhvr>
                                        <p:cTn id="80" dur="1" fill="hold">
                                          <p:stCondLst>
                                            <p:cond delay="0"/>
                                          </p:stCondLst>
                                        </p:cTn>
                                        <p:tgtEl>
                                          <p:spTgt spid="391"/>
                                        </p:tgtEl>
                                        <p:attrNameLst>
                                          <p:attrName>style.visibility</p:attrName>
                                        </p:attrNameLst>
                                      </p:cBhvr>
                                      <p:to>
                                        <p:strVal val="visible"/>
                                      </p:to>
                                    </p:set>
                                    <p:animEffect transition="in" filter="fade">
                                      <p:cBhvr>
                                        <p:cTn id="81" dur="1"/>
                                        <p:tgtEl>
                                          <p:spTgt spid="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0"/>
          <p:cNvSpPr txBox="1">
            <a:spLocks noGrp="1"/>
          </p:cNvSpPr>
          <p:nvPr>
            <p:ph type="title"/>
          </p:nvPr>
        </p:nvSpPr>
        <p:spPr>
          <a:xfrm>
            <a:off x="1035650" y="363525"/>
            <a:ext cx="4503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Heuristics Search in Chess</a:t>
            </a:r>
            <a:endParaRPr/>
          </a:p>
        </p:txBody>
      </p:sp>
      <p:sp>
        <p:nvSpPr>
          <p:cNvPr id="397" name="Google Shape;397;p30"/>
          <p:cNvSpPr txBox="1">
            <a:spLocks noGrp="1"/>
          </p:cNvSpPr>
          <p:nvPr>
            <p:ph type="title"/>
          </p:nvPr>
        </p:nvSpPr>
        <p:spPr>
          <a:xfrm>
            <a:off x="183900" y="1495225"/>
            <a:ext cx="2417100" cy="94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Same, but </a:t>
            </a:r>
            <a:r>
              <a:rPr lang="en-GB" i="1" u="sng"/>
              <a:t>two</a:t>
            </a:r>
            <a:r>
              <a:rPr lang="en-GB"/>
              <a:t> perspectives</a:t>
            </a:r>
            <a:endParaRPr/>
          </a:p>
        </p:txBody>
      </p:sp>
      <p:pic>
        <p:nvPicPr>
          <p:cNvPr id="398" name="Google Shape;398;p30"/>
          <p:cNvPicPr preferRelativeResize="0"/>
          <p:nvPr/>
        </p:nvPicPr>
        <p:blipFill>
          <a:blip r:embed="rId3">
            <a:alphaModFix/>
          </a:blip>
          <a:stretch>
            <a:fillRect/>
          </a:stretch>
        </p:blipFill>
        <p:spPr>
          <a:xfrm>
            <a:off x="3929073" y="2575930"/>
            <a:ext cx="923275" cy="881896"/>
          </a:xfrm>
          <a:prstGeom prst="rect">
            <a:avLst/>
          </a:prstGeom>
          <a:noFill/>
          <a:ln>
            <a:noFill/>
          </a:ln>
        </p:spPr>
      </p:pic>
      <p:pic>
        <p:nvPicPr>
          <p:cNvPr id="399" name="Google Shape;399;p30"/>
          <p:cNvPicPr preferRelativeResize="0"/>
          <p:nvPr/>
        </p:nvPicPr>
        <p:blipFill>
          <a:blip r:embed="rId4">
            <a:alphaModFix/>
          </a:blip>
          <a:stretch>
            <a:fillRect/>
          </a:stretch>
        </p:blipFill>
        <p:spPr>
          <a:xfrm>
            <a:off x="5210369" y="1390939"/>
            <a:ext cx="923275" cy="884088"/>
          </a:xfrm>
          <a:prstGeom prst="rect">
            <a:avLst/>
          </a:prstGeom>
          <a:noFill/>
          <a:ln>
            <a:noFill/>
          </a:ln>
        </p:spPr>
      </p:pic>
      <p:pic>
        <p:nvPicPr>
          <p:cNvPr id="400" name="Google Shape;400;p30"/>
          <p:cNvPicPr preferRelativeResize="0"/>
          <p:nvPr/>
        </p:nvPicPr>
        <p:blipFill>
          <a:blip r:embed="rId5">
            <a:alphaModFix/>
          </a:blip>
          <a:stretch>
            <a:fillRect/>
          </a:stretch>
        </p:blipFill>
        <p:spPr>
          <a:xfrm>
            <a:off x="5210375" y="2572625"/>
            <a:ext cx="923275" cy="888724"/>
          </a:xfrm>
          <a:prstGeom prst="rect">
            <a:avLst/>
          </a:prstGeom>
          <a:noFill/>
          <a:ln>
            <a:noFill/>
          </a:ln>
        </p:spPr>
      </p:pic>
      <p:pic>
        <p:nvPicPr>
          <p:cNvPr id="401" name="Google Shape;401;p30"/>
          <p:cNvPicPr preferRelativeResize="0"/>
          <p:nvPr/>
        </p:nvPicPr>
        <p:blipFill>
          <a:blip r:embed="rId6">
            <a:alphaModFix/>
          </a:blip>
          <a:stretch>
            <a:fillRect/>
          </a:stretch>
        </p:blipFill>
        <p:spPr>
          <a:xfrm>
            <a:off x="6494100" y="2576342"/>
            <a:ext cx="923275" cy="881276"/>
          </a:xfrm>
          <a:prstGeom prst="rect">
            <a:avLst/>
          </a:prstGeom>
          <a:noFill/>
          <a:ln>
            <a:noFill/>
          </a:ln>
        </p:spPr>
      </p:pic>
      <p:pic>
        <p:nvPicPr>
          <p:cNvPr id="402" name="Google Shape;402;p30"/>
          <p:cNvPicPr preferRelativeResize="0"/>
          <p:nvPr/>
        </p:nvPicPr>
        <p:blipFill>
          <a:blip r:embed="rId3">
            <a:alphaModFix/>
          </a:blip>
          <a:stretch>
            <a:fillRect/>
          </a:stretch>
        </p:blipFill>
        <p:spPr>
          <a:xfrm>
            <a:off x="2600992" y="3816475"/>
            <a:ext cx="500826" cy="478375"/>
          </a:xfrm>
          <a:prstGeom prst="rect">
            <a:avLst/>
          </a:prstGeom>
          <a:noFill/>
          <a:ln>
            <a:noFill/>
          </a:ln>
        </p:spPr>
      </p:pic>
      <p:pic>
        <p:nvPicPr>
          <p:cNvPr id="403" name="Google Shape;403;p30"/>
          <p:cNvPicPr preferRelativeResize="0"/>
          <p:nvPr/>
        </p:nvPicPr>
        <p:blipFill>
          <a:blip r:embed="rId3">
            <a:alphaModFix/>
          </a:blip>
          <a:stretch>
            <a:fillRect/>
          </a:stretch>
        </p:blipFill>
        <p:spPr>
          <a:xfrm>
            <a:off x="3196492" y="3816475"/>
            <a:ext cx="500826" cy="478375"/>
          </a:xfrm>
          <a:prstGeom prst="rect">
            <a:avLst/>
          </a:prstGeom>
          <a:noFill/>
          <a:ln>
            <a:noFill/>
          </a:ln>
        </p:spPr>
      </p:pic>
      <p:pic>
        <p:nvPicPr>
          <p:cNvPr id="404" name="Google Shape;404;p30"/>
          <p:cNvPicPr preferRelativeResize="0"/>
          <p:nvPr/>
        </p:nvPicPr>
        <p:blipFill>
          <a:blip r:embed="rId3">
            <a:alphaModFix/>
          </a:blip>
          <a:stretch>
            <a:fillRect/>
          </a:stretch>
        </p:blipFill>
        <p:spPr>
          <a:xfrm>
            <a:off x="3791992" y="3816475"/>
            <a:ext cx="500826" cy="478375"/>
          </a:xfrm>
          <a:prstGeom prst="rect">
            <a:avLst/>
          </a:prstGeom>
          <a:noFill/>
          <a:ln>
            <a:noFill/>
          </a:ln>
        </p:spPr>
      </p:pic>
      <p:pic>
        <p:nvPicPr>
          <p:cNvPr id="405" name="Google Shape;405;p30"/>
          <p:cNvPicPr preferRelativeResize="0"/>
          <p:nvPr/>
        </p:nvPicPr>
        <p:blipFill>
          <a:blip r:embed="rId3">
            <a:alphaModFix/>
          </a:blip>
          <a:stretch>
            <a:fillRect/>
          </a:stretch>
        </p:blipFill>
        <p:spPr>
          <a:xfrm>
            <a:off x="4826105" y="3816575"/>
            <a:ext cx="500826" cy="478375"/>
          </a:xfrm>
          <a:prstGeom prst="rect">
            <a:avLst/>
          </a:prstGeom>
          <a:noFill/>
          <a:ln>
            <a:noFill/>
          </a:ln>
        </p:spPr>
      </p:pic>
      <p:pic>
        <p:nvPicPr>
          <p:cNvPr id="406" name="Google Shape;406;p30"/>
          <p:cNvPicPr preferRelativeResize="0"/>
          <p:nvPr/>
        </p:nvPicPr>
        <p:blipFill>
          <a:blip r:embed="rId3">
            <a:alphaModFix/>
          </a:blip>
          <a:stretch>
            <a:fillRect/>
          </a:stretch>
        </p:blipFill>
        <p:spPr>
          <a:xfrm>
            <a:off x="5421605" y="3816575"/>
            <a:ext cx="500826" cy="478375"/>
          </a:xfrm>
          <a:prstGeom prst="rect">
            <a:avLst/>
          </a:prstGeom>
          <a:noFill/>
          <a:ln>
            <a:noFill/>
          </a:ln>
        </p:spPr>
      </p:pic>
      <p:pic>
        <p:nvPicPr>
          <p:cNvPr id="407" name="Google Shape;407;p30"/>
          <p:cNvPicPr preferRelativeResize="0"/>
          <p:nvPr/>
        </p:nvPicPr>
        <p:blipFill>
          <a:blip r:embed="rId3">
            <a:alphaModFix/>
          </a:blip>
          <a:stretch>
            <a:fillRect/>
          </a:stretch>
        </p:blipFill>
        <p:spPr>
          <a:xfrm>
            <a:off x="6017105" y="3816575"/>
            <a:ext cx="500826" cy="478375"/>
          </a:xfrm>
          <a:prstGeom prst="rect">
            <a:avLst/>
          </a:prstGeom>
          <a:noFill/>
          <a:ln>
            <a:noFill/>
          </a:ln>
        </p:spPr>
      </p:pic>
      <p:pic>
        <p:nvPicPr>
          <p:cNvPr id="408" name="Google Shape;408;p30"/>
          <p:cNvPicPr preferRelativeResize="0"/>
          <p:nvPr/>
        </p:nvPicPr>
        <p:blipFill>
          <a:blip r:embed="rId3">
            <a:alphaModFix/>
          </a:blip>
          <a:stretch>
            <a:fillRect/>
          </a:stretch>
        </p:blipFill>
        <p:spPr>
          <a:xfrm>
            <a:off x="7053630" y="3816575"/>
            <a:ext cx="500826" cy="478375"/>
          </a:xfrm>
          <a:prstGeom prst="rect">
            <a:avLst/>
          </a:prstGeom>
          <a:noFill/>
          <a:ln>
            <a:noFill/>
          </a:ln>
        </p:spPr>
      </p:pic>
      <p:pic>
        <p:nvPicPr>
          <p:cNvPr id="409" name="Google Shape;409;p30"/>
          <p:cNvPicPr preferRelativeResize="0"/>
          <p:nvPr/>
        </p:nvPicPr>
        <p:blipFill>
          <a:blip r:embed="rId3">
            <a:alphaModFix/>
          </a:blip>
          <a:stretch>
            <a:fillRect/>
          </a:stretch>
        </p:blipFill>
        <p:spPr>
          <a:xfrm>
            <a:off x="7649130" y="3816575"/>
            <a:ext cx="500826" cy="478375"/>
          </a:xfrm>
          <a:prstGeom prst="rect">
            <a:avLst/>
          </a:prstGeom>
          <a:noFill/>
          <a:ln>
            <a:noFill/>
          </a:ln>
        </p:spPr>
      </p:pic>
      <p:pic>
        <p:nvPicPr>
          <p:cNvPr id="410" name="Google Shape;410;p30"/>
          <p:cNvPicPr preferRelativeResize="0"/>
          <p:nvPr/>
        </p:nvPicPr>
        <p:blipFill>
          <a:blip r:embed="rId3">
            <a:alphaModFix/>
          </a:blip>
          <a:stretch>
            <a:fillRect/>
          </a:stretch>
        </p:blipFill>
        <p:spPr>
          <a:xfrm>
            <a:off x="8244630" y="3816575"/>
            <a:ext cx="500826" cy="478375"/>
          </a:xfrm>
          <a:prstGeom prst="rect">
            <a:avLst/>
          </a:prstGeom>
          <a:noFill/>
          <a:ln>
            <a:noFill/>
          </a:ln>
        </p:spPr>
      </p:pic>
      <p:cxnSp>
        <p:nvCxnSpPr>
          <p:cNvPr id="411" name="Google Shape;411;p30"/>
          <p:cNvCxnSpPr>
            <a:stCxn id="399" idx="2"/>
            <a:endCxn id="398" idx="0"/>
          </p:cNvCxnSpPr>
          <p:nvPr/>
        </p:nvCxnSpPr>
        <p:spPr>
          <a:xfrm flipH="1">
            <a:off x="4390706" y="2275027"/>
            <a:ext cx="1281300" cy="300900"/>
          </a:xfrm>
          <a:prstGeom prst="straightConnector1">
            <a:avLst/>
          </a:prstGeom>
          <a:noFill/>
          <a:ln w="9525" cap="flat" cmpd="sng">
            <a:solidFill>
              <a:schemeClr val="dk2"/>
            </a:solidFill>
            <a:prstDash val="solid"/>
            <a:round/>
            <a:headEnd type="none" w="med" len="med"/>
            <a:tailEnd type="triangle" w="med" len="med"/>
          </a:ln>
        </p:spPr>
      </p:cxnSp>
      <p:cxnSp>
        <p:nvCxnSpPr>
          <p:cNvPr id="412" name="Google Shape;412;p30"/>
          <p:cNvCxnSpPr>
            <a:stCxn id="399" idx="2"/>
            <a:endCxn id="400" idx="0"/>
          </p:cNvCxnSpPr>
          <p:nvPr/>
        </p:nvCxnSpPr>
        <p:spPr>
          <a:xfrm>
            <a:off x="5672006" y="2275027"/>
            <a:ext cx="0" cy="297600"/>
          </a:xfrm>
          <a:prstGeom prst="straightConnector1">
            <a:avLst/>
          </a:prstGeom>
          <a:noFill/>
          <a:ln w="9525" cap="flat" cmpd="sng">
            <a:solidFill>
              <a:schemeClr val="dk2"/>
            </a:solidFill>
            <a:prstDash val="solid"/>
            <a:round/>
            <a:headEnd type="none" w="med" len="med"/>
            <a:tailEnd type="triangle" w="med" len="med"/>
          </a:ln>
        </p:spPr>
      </p:cxnSp>
      <p:cxnSp>
        <p:nvCxnSpPr>
          <p:cNvPr id="413" name="Google Shape;413;p30"/>
          <p:cNvCxnSpPr>
            <a:stCxn id="399" idx="2"/>
            <a:endCxn id="401" idx="0"/>
          </p:cNvCxnSpPr>
          <p:nvPr/>
        </p:nvCxnSpPr>
        <p:spPr>
          <a:xfrm>
            <a:off x="5672006" y="2275027"/>
            <a:ext cx="1283700" cy="301200"/>
          </a:xfrm>
          <a:prstGeom prst="straightConnector1">
            <a:avLst/>
          </a:prstGeom>
          <a:noFill/>
          <a:ln w="9525" cap="flat" cmpd="sng">
            <a:solidFill>
              <a:schemeClr val="dk2"/>
            </a:solidFill>
            <a:prstDash val="solid"/>
            <a:round/>
            <a:headEnd type="none" w="med" len="med"/>
            <a:tailEnd type="triangle" w="med" len="med"/>
          </a:ln>
        </p:spPr>
      </p:cxnSp>
      <p:cxnSp>
        <p:nvCxnSpPr>
          <p:cNvPr id="414" name="Google Shape;414;p30"/>
          <p:cNvCxnSpPr>
            <a:stCxn id="398" idx="2"/>
            <a:endCxn id="402" idx="0"/>
          </p:cNvCxnSpPr>
          <p:nvPr/>
        </p:nvCxnSpPr>
        <p:spPr>
          <a:xfrm flipH="1">
            <a:off x="2851410" y="3457826"/>
            <a:ext cx="1539300" cy="358500"/>
          </a:xfrm>
          <a:prstGeom prst="straightConnector1">
            <a:avLst/>
          </a:prstGeom>
          <a:noFill/>
          <a:ln w="9525" cap="flat" cmpd="sng">
            <a:solidFill>
              <a:schemeClr val="dk2"/>
            </a:solidFill>
            <a:prstDash val="solid"/>
            <a:round/>
            <a:headEnd type="none" w="med" len="med"/>
            <a:tailEnd type="triangle" w="med" len="med"/>
          </a:ln>
        </p:spPr>
      </p:cxnSp>
      <p:cxnSp>
        <p:nvCxnSpPr>
          <p:cNvPr id="415" name="Google Shape;415;p30"/>
          <p:cNvCxnSpPr>
            <a:stCxn id="398" idx="2"/>
            <a:endCxn id="403" idx="0"/>
          </p:cNvCxnSpPr>
          <p:nvPr/>
        </p:nvCxnSpPr>
        <p:spPr>
          <a:xfrm flipH="1">
            <a:off x="3446910" y="3457826"/>
            <a:ext cx="943800" cy="358500"/>
          </a:xfrm>
          <a:prstGeom prst="straightConnector1">
            <a:avLst/>
          </a:prstGeom>
          <a:noFill/>
          <a:ln w="9525" cap="flat" cmpd="sng">
            <a:solidFill>
              <a:schemeClr val="dk2"/>
            </a:solidFill>
            <a:prstDash val="solid"/>
            <a:round/>
            <a:headEnd type="none" w="med" len="med"/>
            <a:tailEnd type="triangle" w="med" len="med"/>
          </a:ln>
        </p:spPr>
      </p:cxnSp>
      <p:cxnSp>
        <p:nvCxnSpPr>
          <p:cNvPr id="416" name="Google Shape;416;p30"/>
          <p:cNvCxnSpPr>
            <a:stCxn id="398" idx="2"/>
            <a:endCxn id="404" idx="0"/>
          </p:cNvCxnSpPr>
          <p:nvPr/>
        </p:nvCxnSpPr>
        <p:spPr>
          <a:xfrm flipH="1">
            <a:off x="4042410" y="3457826"/>
            <a:ext cx="348300" cy="358500"/>
          </a:xfrm>
          <a:prstGeom prst="straightConnector1">
            <a:avLst/>
          </a:prstGeom>
          <a:noFill/>
          <a:ln w="9525" cap="flat" cmpd="sng">
            <a:solidFill>
              <a:schemeClr val="dk2"/>
            </a:solidFill>
            <a:prstDash val="solid"/>
            <a:round/>
            <a:headEnd type="none" w="med" len="med"/>
            <a:tailEnd type="triangle" w="med" len="med"/>
          </a:ln>
        </p:spPr>
      </p:cxnSp>
      <p:cxnSp>
        <p:nvCxnSpPr>
          <p:cNvPr id="417" name="Google Shape;417;p30"/>
          <p:cNvCxnSpPr>
            <a:stCxn id="400" idx="2"/>
            <a:endCxn id="405" idx="0"/>
          </p:cNvCxnSpPr>
          <p:nvPr/>
        </p:nvCxnSpPr>
        <p:spPr>
          <a:xfrm flipH="1">
            <a:off x="5076512" y="3461349"/>
            <a:ext cx="595500" cy="355200"/>
          </a:xfrm>
          <a:prstGeom prst="straightConnector1">
            <a:avLst/>
          </a:prstGeom>
          <a:noFill/>
          <a:ln w="9525" cap="flat" cmpd="sng">
            <a:solidFill>
              <a:schemeClr val="dk2"/>
            </a:solidFill>
            <a:prstDash val="solid"/>
            <a:round/>
            <a:headEnd type="none" w="med" len="med"/>
            <a:tailEnd type="triangle" w="med" len="med"/>
          </a:ln>
        </p:spPr>
      </p:cxnSp>
      <p:cxnSp>
        <p:nvCxnSpPr>
          <p:cNvPr id="418" name="Google Shape;418;p30"/>
          <p:cNvCxnSpPr>
            <a:stCxn id="400" idx="2"/>
            <a:endCxn id="406" idx="0"/>
          </p:cNvCxnSpPr>
          <p:nvPr/>
        </p:nvCxnSpPr>
        <p:spPr>
          <a:xfrm>
            <a:off x="5672012" y="3461349"/>
            <a:ext cx="0" cy="355200"/>
          </a:xfrm>
          <a:prstGeom prst="straightConnector1">
            <a:avLst/>
          </a:prstGeom>
          <a:noFill/>
          <a:ln w="9525" cap="flat" cmpd="sng">
            <a:solidFill>
              <a:schemeClr val="dk2"/>
            </a:solidFill>
            <a:prstDash val="solid"/>
            <a:round/>
            <a:headEnd type="none" w="med" len="med"/>
            <a:tailEnd type="triangle" w="med" len="med"/>
          </a:ln>
        </p:spPr>
      </p:cxnSp>
      <p:cxnSp>
        <p:nvCxnSpPr>
          <p:cNvPr id="419" name="Google Shape;419;p30"/>
          <p:cNvCxnSpPr>
            <a:stCxn id="400" idx="2"/>
            <a:endCxn id="407" idx="0"/>
          </p:cNvCxnSpPr>
          <p:nvPr/>
        </p:nvCxnSpPr>
        <p:spPr>
          <a:xfrm>
            <a:off x="5672012" y="3461349"/>
            <a:ext cx="595500" cy="355200"/>
          </a:xfrm>
          <a:prstGeom prst="straightConnector1">
            <a:avLst/>
          </a:prstGeom>
          <a:noFill/>
          <a:ln w="9525" cap="flat" cmpd="sng">
            <a:solidFill>
              <a:schemeClr val="dk2"/>
            </a:solidFill>
            <a:prstDash val="solid"/>
            <a:round/>
            <a:headEnd type="none" w="med" len="med"/>
            <a:tailEnd type="triangle" w="med" len="med"/>
          </a:ln>
        </p:spPr>
      </p:cxnSp>
      <p:cxnSp>
        <p:nvCxnSpPr>
          <p:cNvPr id="420" name="Google Shape;420;p30"/>
          <p:cNvCxnSpPr>
            <a:stCxn id="401" idx="2"/>
            <a:endCxn id="408" idx="0"/>
          </p:cNvCxnSpPr>
          <p:nvPr/>
        </p:nvCxnSpPr>
        <p:spPr>
          <a:xfrm>
            <a:off x="6955738" y="3457618"/>
            <a:ext cx="348300" cy="359100"/>
          </a:xfrm>
          <a:prstGeom prst="straightConnector1">
            <a:avLst/>
          </a:prstGeom>
          <a:noFill/>
          <a:ln w="9525" cap="flat" cmpd="sng">
            <a:solidFill>
              <a:schemeClr val="dk2"/>
            </a:solidFill>
            <a:prstDash val="solid"/>
            <a:round/>
            <a:headEnd type="none" w="med" len="med"/>
            <a:tailEnd type="triangle" w="med" len="med"/>
          </a:ln>
        </p:spPr>
      </p:cxnSp>
      <p:cxnSp>
        <p:nvCxnSpPr>
          <p:cNvPr id="421" name="Google Shape;421;p30"/>
          <p:cNvCxnSpPr>
            <a:stCxn id="401" idx="2"/>
            <a:endCxn id="409" idx="0"/>
          </p:cNvCxnSpPr>
          <p:nvPr/>
        </p:nvCxnSpPr>
        <p:spPr>
          <a:xfrm>
            <a:off x="6955738" y="3457618"/>
            <a:ext cx="943800" cy="359100"/>
          </a:xfrm>
          <a:prstGeom prst="straightConnector1">
            <a:avLst/>
          </a:prstGeom>
          <a:noFill/>
          <a:ln w="9525" cap="flat" cmpd="sng">
            <a:solidFill>
              <a:schemeClr val="dk2"/>
            </a:solidFill>
            <a:prstDash val="solid"/>
            <a:round/>
            <a:headEnd type="none" w="med" len="med"/>
            <a:tailEnd type="triangle" w="med" len="med"/>
          </a:ln>
        </p:spPr>
      </p:cxnSp>
      <p:cxnSp>
        <p:nvCxnSpPr>
          <p:cNvPr id="422" name="Google Shape;422;p30"/>
          <p:cNvCxnSpPr>
            <a:stCxn id="401" idx="2"/>
            <a:endCxn id="410" idx="0"/>
          </p:cNvCxnSpPr>
          <p:nvPr/>
        </p:nvCxnSpPr>
        <p:spPr>
          <a:xfrm>
            <a:off x="6955738" y="3457618"/>
            <a:ext cx="1539300" cy="359100"/>
          </a:xfrm>
          <a:prstGeom prst="straightConnector1">
            <a:avLst/>
          </a:prstGeom>
          <a:noFill/>
          <a:ln w="9525" cap="flat" cmpd="sng">
            <a:solidFill>
              <a:schemeClr val="dk2"/>
            </a:solidFill>
            <a:prstDash val="solid"/>
            <a:round/>
            <a:headEnd type="none" w="med" len="med"/>
            <a:tailEnd type="triangle" w="med" len="med"/>
          </a:ln>
        </p:spPr>
      </p:cxnSp>
      <p:sp>
        <p:nvSpPr>
          <p:cNvPr id="423" name="Google Shape;423;p30"/>
          <p:cNvSpPr txBox="1">
            <a:spLocks noGrp="1"/>
          </p:cNvSpPr>
          <p:nvPr>
            <p:ph type="title"/>
          </p:nvPr>
        </p:nvSpPr>
        <p:spPr>
          <a:xfrm>
            <a:off x="4034625" y="2727275"/>
            <a:ext cx="667800" cy="47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900" b="1">
                <a:solidFill>
                  <a:schemeClr val="accent3"/>
                </a:solidFill>
              </a:rPr>
              <a:t>39</a:t>
            </a:r>
            <a:endParaRPr sz="2900" b="1">
              <a:solidFill>
                <a:schemeClr val="accent3"/>
              </a:solidFill>
            </a:endParaRPr>
          </a:p>
        </p:txBody>
      </p:sp>
      <p:sp>
        <p:nvSpPr>
          <p:cNvPr id="424" name="Google Shape;424;p30"/>
          <p:cNvSpPr txBox="1">
            <a:spLocks noGrp="1"/>
          </p:cNvSpPr>
          <p:nvPr>
            <p:ph type="title"/>
          </p:nvPr>
        </p:nvSpPr>
        <p:spPr>
          <a:xfrm>
            <a:off x="5188175" y="2727275"/>
            <a:ext cx="923400" cy="47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900" b="1">
                <a:solidFill>
                  <a:schemeClr val="accent3"/>
                </a:solidFill>
              </a:rPr>
              <a:t>38</a:t>
            </a:r>
            <a:endParaRPr sz="2900" b="1">
              <a:solidFill>
                <a:schemeClr val="accent3"/>
              </a:solidFill>
            </a:endParaRPr>
          </a:p>
        </p:txBody>
      </p:sp>
      <p:sp>
        <p:nvSpPr>
          <p:cNvPr id="425" name="Google Shape;425;p30"/>
          <p:cNvSpPr txBox="1">
            <a:spLocks noGrp="1"/>
          </p:cNvSpPr>
          <p:nvPr>
            <p:ph type="title"/>
          </p:nvPr>
        </p:nvSpPr>
        <p:spPr>
          <a:xfrm>
            <a:off x="6641588" y="2727263"/>
            <a:ext cx="667800" cy="47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900" b="1">
                <a:solidFill>
                  <a:schemeClr val="accent3"/>
                </a:solidFill>
              </a:rPr>
              <a:t>6</a:t>
            </a:r>
            <a:endParaRPr sz="2900" b="1">
              <a:solidFill>
                <a:schemeClr val="accent3"/>
              </a:solidFill>
            </a:endParaRPr>
          </a:p>
        </p:txBody>
      </p:sp>
      <p:sp>
        <p:nvSpPr>
          <p:cNvPr id="426" name="Google Shape;426;p30"/>
          <p:cNvSpPr txBox="1">
            <a:spLocks noGrp="1"/>
          </p:cNvSpPr>
          <p:nvPr>
            <p:ph type="title"/>
          </p:nvPr>
        </p:nvSpPr>
        <p:spPr>
          <a:xfrm>
            <a:off x="2517513" y="3846863"/>
            <a:ext cx="667800" cy="41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000" b="1">
                <a:solidFill>
                  <a:schemeClr val="accent3"/>
                </a:solidFill>
              </a:rPr>
              <a:t>10</a:t>
            </a:r>
            <a:endParaRPr sz="2000" b="1">
              <a:solidFill>
                <a:schemeClr val="accent3"/>
              </a:solidFill>
            </a:endParaRPr>
          </a:p>
        </p:txBody>
      </p:sp>
      <p:sp>
        <p:nvSpPr>
          <p:cNvPr id="427" name="Google Shape;427;p30"/>
          <p:cNvSpPr txBox="1">
            <a:spLocks noGrp="1"/>
          </p:cNvSpPr>
          <p:nvPr>
            <p:ph type="title"/>
          </p:nvPr>
        </p:nvSpPr>
        <p:spPr>
          <a:xfrm>
            <a:off x="3113013" y="3846950"/>
            <a:ext cx="667800" cy="41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000" b="1">
                <a:solidFill>
                  <a:schemeClr val="accent3"/>
                </a:solidFill>
              </a:rPr>
              <a:t>39</a:t>
            </a:r>
            <a:endParaRPr sz="2000" b="1">
              <a:solidFill>
                <a:schemeClr val="accent3"/>
              </a:solidFill>
            </a:endParaRPr>
          </a:p>
        </p:txBody>
      </p:sp>
      <p:sp>
        <p:nvSpPr>
          <p:cNvPr id="428" name="Google Shape;428;p30"/>
          <p:cNvSpPr txBox="1">
            <a:spLocks noGrp="1"/>
          </p:cNvSpPr>
          <p:nvPr>
            <p:ph type="title"/>
          </p:nvPr>
        </p:nvSpPr>
        <p:spPr>
          <a:xfrm>
            <a:off x="3708488" y="3846963"/>
            <a:ext cx="667800" cy="41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000" b="1">
                <a:solidFill>
                  <a:schemeClr val="accent3"/>
                </a:solidFill>
              </a:rPr>
              <a:t>-2</a:t>
            </a:r>
            <a:endParaRPr sz="2000" b="1">
              <a:solidFill>
                <a:schemeClr val="accent3"/>
              </a:solidFill>
            </a:endParaRPr>
          </a:p>
        </p:txBody>
      </p:sp>
      <p:sp>
        <p:nvSpPr>
          <p:cNvPr id="429" name="Google Shape;429;p30"/>
          <p:cNvSpPr txBox="1">
            <a:spLocks noGrp="1"/>
          </p:cNvSpPr>
          <p:nvPr>
            <p:ph type="title"/>
          </p:nvPr>
        </p:nvSpPr>
        <p:spPr>
          <a:xfrm>
            <a:off x="4743813" y="3846850"/>
            <a:ext cx="667800" cy="41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000" b="1">
                <a:solidFill>
                  <a:schemeClr val="accent3"/>
                </a:solidFill>
              </a:rPr>
              <a:t>-77</a:t>
            </a:r>
            <a:endParaRPr sz="2000" b="1">
              <a:solidFill>
                <a:schemeClr val="accent3"/>
              </a:solidFill>
            </a:endParaRPr>
          </a:p>
        </p:txBody>
      </p:sp>
      <p:sp>
        <p:nvSpPr>
          <p:cNvPr id="430" name="Google Shape;430;p30"/>
          <p:cNvSpPr txBox="1">
            <a:spLocks noGrp="1"/>
          </p:cNvSpPr>
          <p:nvPr>
            <p:ph type="title"/>
          </p:nvPr>
        </p:nvSpPr>
        <p:spPr>
          <a:xfrm>
            <a:off x="5381050" y="3846975"/>
            <a:ext cx="667800" cy="41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000" b="1">
                <a:solidFill>
                  <a:schemeClr val="accent3"/>
                </a:solidFill>
              </a:rPr>
              <a:t>38</a:t>
            </a:r>
            <a:endParaRPr sz="2000" b="1">
              <a:solidFill>
                <a:schemeClr val="accent3"/>
              </a:solidFill>
            </a:endParaRPr>
          </a:p>
        </p:txBody>
      </p:sp>
      <p:sp>
        <p:nvSpPr>
          <p:cNvPr id="431" name="Google Shape;431;p30"/>
          <p:cNvSpPr txBox="1">
            <a:spLocks noGrp="1"/>
          </p:cNvSpPr>
          <p:nvPr>
            <p:ph type="title"/>
          </p:nvPr>
        </p:nvSpPr>
        <p:spPr>
          <a:xfrm>
            <a:off x="5976563" y="3846850"/>
            <a:ext cx="667800" cy="41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000" b="1">
                <a:solidFill>
                  <a:schemeClr val="accent3"/>
                </a:solidFill>
              </a:rPr>
              <a:t>111</a:t>
            </a:r>
            <a:endParaRPr sz="2000" b="1">
              <a:solidFill>
                <a:schemeClr val="accent3"/>
              </a:solidFill>
            </a:endParaRPr>
          </a:p>
          <a:p>
            <a:pPr marL="0" lvl="0" indent="0" algn="ctr" rtl="0">
              <a:spcBef>
                <a:spcPts val="0"/>
              </a:spcBef>
              <a:spcAft>
                <a:spcPts val="0"/>
              </a:spcAft>
              <a:buNone/>
            </a:pPr>
            <a:endParaRPr sz="2000" b="1">
              <a:solidFill>
                <a:schemeClr val="accent3"/>
              </a:solidFill>
            </a:endParaRPr>
          </a:p>
        </p:txBody>
      </p:sp>
      <p:sp>
        <p:nvSpPr>
          <p:cNvPr id="432" name="Google Shape;432;p30"/>
          <p:cNvSpPr txBox="1">
            <a:spLocks noGrp="1"/>
          </p:cNvSpPr>
          <p:nvPr>
            <p:ph type="title"/>
          </p:nvPr>
        </p:nvSpPr>
        <p:spPr>
          <a:xfrm>
            <a:off x="6967713" y="3846850"/>
            <a:ext cx="667800" cy="41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000" b="1">
                <a:solidFill>
                  <a:schemeClr val="accent3"/>
                </a:solidFill>
              </a:rPr>
              <a:t>6</a:t>
            </a:r>
            <a:endParaRPr sz="2000" b="1">
              <a:solidFill>
                <a:schemeClr val="accent3"/>
              </a:solidFill>
            </a:endParaRPr>
          </a:p>
          <a:p>
            <a:pPr marL="0" lvl="0" indent="0" algn="ctr" rtl="0">
              <a:spcBef>
                <a:spcPts val="0"/>
              </a:spcBef>
              <a:spcAft>
                <a:spcPts val="0"/>
              </a:spcAft>
              <a:buNone/>
            </a:pPr>
            <a:endParaRPr sz="2000" b="1">
              <a:solidFill>
                <a:schemeClr val="accent3"/>
              </a:solidFill>
            </a:endParaRPr>
          </a:p>
          <a:p>
            <a:pPr marL="0" lvl="0" indent="0" algn="ctr" rtl="0">
              <a:spcBef>
                <a:spcPts val="0"/>
              </a:spcBef>
              <a:spcAft>
                <a:spcPts val="0"/>
              </a:spcAft>
              <a:buNone/>
            </a:pPr>
            <a:endParaRPr sz="2000" b="1">
              <a:solidFill>
                <a:schemeClr val="accent3"/>
              </a:solidFill>
            </a:endParaRPr>
          </a:p>
        </p:txBody>
      </p:sp>
      <p:sp>
        <p:nvSpPr>
          <p:cNvPr id="433" name="Google Shape;433;p30"/>
          <p:cNvSpPr txBox="1">
            <a:spLocks noGrp="1"/>
          </p:cNvSpPr>
          <p:nvPr>
            <p:ph type="title"/>
          </p:nvPr>
        </p:nvSpPr>
        <p:spPr>
          <a:xfrm>
            <a:off x="7563188" y="3846975"/>
            <a:ext cx="667800" cy="41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000" b="1">
                <a:solidFill>
                  <a:schemeClr val="accent3"/>
                </a:solidFill>
              </a:rPr>
              <a:t>-98</a:t>
            </a:r>
            <a:endParaRPr sz="2000" b="1">
              <a:solidFill>
                <a:schemeClr val="accent3"/>
              </a:solidFill>
            </a:endParaRPr>
          </a:p>
          <a:p>
            <a:pPr marL="0" lvl="0" indent="0" algn="ctr" rtl="0">
              <a:spcBef>
                <a:spcPts val="0"/>
              </a:spcBef>
              <a:spcAft>
                <a:spcPts val="0"/>
              </a:spcAft>
              <a:buNone/>
            </a:pPr>
            <a:endParaRPr sz="2000" b="1">
              <a:solidFill>
                <a:schemeClr val="accent3"/>
              </a:solidFill>
            </a:endParaRPr>
          </a:p>
          <a:p>
            <a:pPr marL="0" lvl="0" indent="0" algn="ctr" rtl="0">
              <a:spcBef>
                <a:spcPts val="0"/>
              </a:spcBef>
              <a:spcAft>
                <a:spcPts val="0"/>
              </a:spcAft>
              <a:buNone/>
            </a:pPr>
            <a:endParaRPr sz="2000" b="1">
              <a:solidFill>
                <a:schemeClr val="accent3"/>
              </a:solidFill>
            </a:endParaRPr>
          </a:p>
        </p:txBody>
      </p:sp>
      <p:sp>
        <p:nvSpPr>
          <p:cNvPr id="434" name="Google Shape;434;p30"/>
          <p:cNvSpPr txBox="1">
            <a:spLocks noGrp="1"/>
          </p:cNvSpPr>
          <p:nvPr>
            <p:ph type="title"/>
          </p:nvPr>
        </p:nvSpPr>
        <p:spPr>
          <a:xfrm>
            <a:off x="8163538" y="3846975"/>
            <a:ext cx="667800" cy="41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000" b="1">
                <a:solidFill>
                  <a:schemeClr val="accent3"/>
                </a:solidFill>
              </a:rPr>
              <a:t>-34</a:t>
            </a:r>
            <a:endParaRPr sz="2000" b="1">
              <a:solidFill>
                <a:schemeClr val="accent3"/>
              </a:solidFill>
            </a:endParaRPr>
          </a:p>
          <a:p>
            <a:pPr marL="0" lvl="0" indent="0" algn="ctr" rtl="0">
              <a:spcBef>
                <a:spcPts val="0"/>
              </a:spcBef>
              <a:spcAft>
                <a:spcPts val="0"/>
              </a:spcAft>
              <a:buNone/>
            </a:pPr>
            <a:endParaRPr sz="2000" b="1">
              <a:solidFill>
                <a:schemeClr val="accent3"/>
              </a:solidFill>
            </a:endParaRPr>
          </a:p>
          <a:p>
            <a:pPr marL="0" lvl="0" indent="0" algn="ctr" rtl="0">
              <a:spcBef>
                <a:spcPts val="0"/>
              </a:spcBef>
              <a:spcAft>
                <a:spcPts val="0"/>
              </a:spcAft>
              <a:buNone/>
            </a:pPr>
            <a:endParaRPr sz="2000" b="1">
              <a:solidFill>
                <a:schemeClr val="accent3"/>
              </a:solidFill>
            </a:endParaRPr>
          </a:p>
        </p:txBody>
      </p:sp>
      <p:sp>
        <p:nvSpPr>
          <p:cNvPr id="435" name="Google Shape;435;p30"/>
          <p:cNvSpPr txBox="1">
            <a:spLocks noGrp="1"/>
          </p:cNvSpPr>
          <p:nvPr>
            <p:ph type="title"/>
          </p:nvPr>
        </p:nvSpPr>
        <p:spPr>
          <a:xfrm>
            <a:off x="5210300" y="1557400"/>
            <a:ext cx="923400" cy="47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100" b="1">
                <a:solidFill>
                  <a:schemeClr val="accent3"/>
                </a:solidFill>
              </a:rPr>
              <a:t>?</a:t>
            </a:r>
            <a:endParaRPr sz="3200" b="1">
              <a:solidFill>
                <a:schemeClr val="accent3"/>
              </a:solidFill>
            </a:endParaRPr>
          </a:p>
        </p:txBody>
      </p:sp>
      <p:sp>
        <p:nvSpPr>
          <p:cNvPr id="436" name="Google Shape;436;p30"/>
          <p:cNvSpPr txBox="1">
            <a:spLocks noGrp="1"/>
          </p:cNvSpPr>
          <p:nvPr>
            <p:ph type="title"/>
          </p:nvPr>
        </p:nvSpPr>
        <p:spPr>
          <a:xfrm>
            <a:off x="2220700" y="2548975"/>
            <a:ext cx="1981800" cy="79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300">
                <a:solidFill>
                  <a:schemeClr val="accent1"/>
                </a:solidFill>
              </a:rPr>
              <a:t>MAX(</a:t>
            </a:r>
            <a:endParaRPr sz="4300">
              <a:solidFill>
                <a:schemeClr val="accent1"/>
              </a:solidFill>
            </a:endParaRPr>
          </a:p>
        </p:txBody>
      </p:sp>
      <p:sp>
        <p:nvSpPr>
          <p:cNvPr id="437" name="Google Shape;437;p30"/>
          <p:cNvSpPr txBox="1">
            <a:spLocks noGrp="1"/>
          </p:cNvSpPr>
          <p:nvPr>
            <p:ph type="title"/>
          </p:nvPr>
        </p:nvSpPr>
        <p:spPr>
          <a:xfrm>
            <a:off x="7570550" y="2568125"/>
            <a:ext cx="500700" cy="79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300">
                <a:solidFill>
                  <a:schemeClr val="accent1"/>
                </a:solidFill>
              </a:rPr>
              <a:t>)</a:t>
            </a:r>
            <a:endParaRPr sz="4300">
              <a:solidFill>
                <a:schemeClr val="accent1"/>
              </a:solidFill>
            </a:endParaRPr>
          </a:p>
        </p:txBody>
      </p:sp>
      <p:sp>
        <p:nvSpPr>
          <p:cNvPr id="438" name="Google Shape;438;p30"/>
          <p:cNvSpPr txBox="1">
            <a:spLocks noGrp="1"/>
          </p:cNvSpPr>
          <p:nvPr>
            <p:ph type="title"/>
          </p:nvPr>
        </p:nvSpPr>
        <p:spPr>
          <a:xfrm>
            <a:off x="1454000" y="3709650"/>
            <a:ext cx="1397400" cy="58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a:solidFill>
                  <a:schemeClr val="lt2"/>
                </a:solidFill>
              </a:rPr>
              <a:t>MIN(</a:t>
            </a:r>
            <a:endParaRPr sz="3200">
              <a:solidFill>
                <a:schemeClr val="lt2"/>
              </a:solidFill>
            </a:endParaRPr>
          </a:p>
        </p:txBody>
      </p:sp>
      <p:sp>
        <p:nvSpPr>
          <p:cNvPr id="439" name="Google Shape;439;p30"/>
          <p:cNvSpPr txBox="1">
            <a:spLocks noGrp="1"/>
          </p:cNvSpPr>
          <p:nvPr>
            <p:ph type="title"/>
          </p:nvPr>
        </p:nvSpPr>
        <p:spPr>
          <a:xfrm>
            <a:off x="4254513" y="3709650"/>
            <a:ext cx="348300" cy="58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a:solidFill>
                  <a:schemeClr val="lt2"/>
                </a:solidFill>
              </a:rPr>
              <a:t>)</a:t>
            </a:r>
            <a:endParaRPr sz="3200">
              <a:solidFill>
                <a:schemeClr val="l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animEffect transition="in" filter="fade">
                                      <p:cBhvr>
                                        <p:cTn id="7" dur="1"/>
                                        <p:tgtEl>
                                          <p:spTgt spid="423"/>
                                        </p:tgtEl>
                                      </p:cBhvr>
                                    </p:animEffect>
                                  </p:childTnLst>
                                </p:cTn>
                              </p:par>
                              <p:par>
                                <p:cTn id="8" presetID="10" presetClass="entr" presetSubtype="0" fill="hold" nodeType="withEffect">
                                  <p:stCondLst>
                                    <p:cond delay="0"/>
                                  </p:stCondLst>
                                  <p:childTnLst>
                                    <p:set>
                                      <p:cBhvr>
                                        <p:cTn id="9" dur="1" fill="hold">
                                          <p:stCondLst>
                                            <p:cond delay="0"/>
                                          </p:stCondLst>
                                        </p:cTn>
                                        <p:tgtEl>
                                          <p:spTgt spid="424"/>
                                        </p:tgtEl>
                                        <p:attrNameLst>
                                          <p:attrName>style.visibility</p:attrName>
                                        </p:attrNameLst>
                                      </p:cBhvr>
                                      <p:to>
                                        <p:strVal val="visible"/>
                                      </p:to>
                                    </p:set>
                                    <p:animEffect transition="in" filter="fade">
                                      <p:cBhvr>
                                        <p:cTn id="10" dur="1"/>
                                        <p:tgtEl>
                                          <p:spTgt spid="424"/>
                                        </p:tgtEl>
                                      </p:cBhvr>
                                    </p:animEffect>
                                  </p:childTnLst>
                                </p:cTn>
                              </p:par>
                              <p:par>
                                <p:cTn id="11" presetID="10" presetClass="entr" presetSubtype="0" fill="hold" nodeType="withEffect">
                                  <p:stCondLst>
                                    <p:cond delay="0"/>
                                  </p:stCondLst>
                                  <p:childTnLst>
                                    <p:set>
                                      <p:cBhvr>
                                        <p:cTn id="12" dur="1" fill="hold">
                                          <p:stCondLst>
                                            <p:cond delay="0"/>
                                          </p:stCondLst>
                                        </p:cTn>
                                        <p:tgtEl>
                                          <p:spTgt spid="425"/>
                                        </p:tgtEl>
                                        <p:attrNameLst>
                                          <p:attrName>style.visibility</p:attrName>
                                        </p:attrNameLst>
                                      </p:cBhvr>
                                      <p:to>
                                        <p:strVal val="visible"/>
                                      </p:to>
                                    </p:set>
                                    <p:animEffect transition="in" filter="fade">
                                      <p:cBhvr>
                                        <p:cTn id="13" dur="1"/>
                                        <p:tgtEl>
                                          <p:spTgt spid="425"/>
                                        </p:tgtEl>
                                      </p:cBhvr>
                                    </p:animEffect>
                                  </p:childTnLst>
                                </p:cTn>
                              </p:par>
                              <p:par>
                                <p:cTn id="14" presetID="10" presetClass="entr" presetSubtype="0" fill="hold" nodeType="withEffect">
                                  <p:stCondLst>
                                    <p:cond delay="0"/>
                                  </p:stCondLst>
                                  <p:childTnLst>
                                    <p:set>
                                      <p:cBhvr>
                                        <p:cTn id="15" dur="1" fill="hold">
                                          <p:stCondLst>
                                            <p:cond delay="0"/>
                                          </p:stCondLst>
                                        </p:cTn>
                                        <p:tgtEl>
                                          <p:spTgt spid="426"/>
                                        </p:tgtEl>
                                        <p:attrNameLst>
                                          <p:attrName>style.visibility</p:attrName>
                                        </p:attrNameLst>
                                      </p:cBhvr>
                                      <p:to>
                                        <p:strVal val="visible"/>
                                      </p:to>
                                    </p:set>
                                    <p:animEffect transition="in" filter="fade">
                                      <p:cBhvr>
                                        <p:cTn id="16" dur="1"/>
                                        <p:tgtEl>
                                          <p:spTgt spid="426"/>
                                        </p:tgtEl>
                                      </p:cBhvr>
                                    </p:animEffect>
                                  </p:childTnLst>
                                </p:cTn>
                              </p:par>
                              <p:par>
                                <p:cTn id="17" presetID="10" presetClass="entr" presetSubtype="0" fill="hold" nodeType="withEffect">
                                  <p:stCondLst>
                                    <p:cond delay="0"/>
                                  </p:stCondLst>
                                  <p:childTnLst>
                                    <p:set>
                                      <p:cBhvr>
                                        <p:cTn id="18" dur="1" fill="hold">
                                          <p:stCondLst>
                                            <p:cond delay="0"/>
                                          </p:stCondLst>
                                        </p:cTn>
                                        <p:tgtEl>
                                          <p:spTgt spid="427"/>
                                        </p:tgtEl>
                                        <p:attrNameLst>
                                          <p:attrName>style.visibility</p:attrName>
                                        </p:attrNameLst>
                                      </p:cBhvr>
                                      <p:to>
                                        <p:strVal val="visible"/>
                                      </p:to>
                                    </p:set>
                                    <p:animEffect transition="in" filter="fade">
                                      <p:cBhvr>
                                        <p:cTn id="19" dur="1"/>
                                        <p:tgtEl>
                                          <p:spTgt spid="427"/>
                                        </p:tgtEl>
                                      </p:cBhvr>
                                    </p:animEffect>
                                  </p:childTnLst>
                                </p:cTn>
                              </p:par>
                              <p:par>
                                <p:cTn id="20" presetID="10" presetClass="entr" presetSubtype="0" fill="hold" nodeType="withEffect">
                                  <p:stCondLst>
                                    <p:cond delay="0"/>
                                  </p:stCondLst>
                                  <p:childTnLst>
                                    <p:set>
                                      <p:cBhvr>
                                        <p:cTn id="21" dur="1" fill="hold">
                                          <p:stCondLst>
                                            <p:cond delay="0"/>
                                          </p:stCondLst>
                                        </p:cTn>
                                        <p:tgtEl>
                                          <p:spTgt spid="428"/>
                                        </p:tgtEl>
                                        <p:attrNameLst>
                                          <p:attrName>style.visibility</p:attrName>
                                        </p:attrNameLst>
                                      </p:cBhvr>
                                      <p:to>
                                        <p:strVal val="visible"/>
                                      </p:to>
                                    </p:set>
                                    <p:animEffect transition="in" filter="fade">
                                      <p:cBhvr>
                                        <p:cTn id="22" dur="1"/>
                                        <p:tgtEl>
                                          <p:spTgt spid="428"/>
                                        </p:tgtEl>
                                      </p:cBhvr>
                                    </p:animEffect>
                                  </p:childTnLst>
                                </p:cTn>
                              </p:par>
                              <p:par>
                                <p:cTn id="23" presetID="10" presetClass="entr" presetSubtype="0" fill="hold" nodeType="withEffect">
                                  <p:stCondLst>
                                    <p:cond delay="0"/>
                                  </p:stCondLst>
                                  <p:childTnLst>
                                    <p:set>
                                      <p:cBhvr>
                                        <p:cTn id="24" dur="1" fill="hold">
                                          <p:stCondLst>
                                            <p:cond delay="0"/>
                                          </p:stCondLst>
                                        </p:cTn>
                                        <p:tgtEl>
                                          <p:spTgt spid="429"/>
                                        </p:tgtEl>
                                        <p:attrNameLst>
                                          <p:attrName>style.visibility</p:attrName>
                                        </p:attrNameLst>
                                      </p:cBhvr>
                                      <p:to>
                                        <p:strVal val="visible"/>
                                      </p:to>
                                    </p:set>
                                    <p:animEffect transition="in" filter="fade">
                                      <p:cBhvr>
                                        <p:cTn id="25" dur="1"/>
                                        <p:tgtEl>
                                          <p:spTgt spid="429"/>
                                        </p:tgtEl>
                                      </p:cBhvr>
                                    </p:animEffect>
                                  </p:childTnLst>
                                </p:cTn>
                              </p:par>
                              <p:par>
                                <p:cTn id="26" presetID="10" presetClass="entr" presetSubtype="0" fill="hold" nodeType="withEffect">
                                  <p:stCondLst>
                                    <p:cond delay="0"/>
                                  </p:stCondLst>
                                  <p:childTnLst>
                                    <p:set>
                                      <p:cBhvr>
                                        <p:cTn id="27" dur="1" fill="hold">
                                          <p:stCondLst>
                                            <p:cond delay="0"/>
                                          </p:stCondLst>
                                        </p:cTn>
                                        <p:tgtEl>
                                          <p:spTgt spid="430"/>
                                        </p:tgtEl>
                                        <p:attrNameLst>
                                          <p:attrName>style.visibility</p:attrName>
                                        </p:attrNameLst>
                                      </p:cBhvr>
                                      <p:to>
                                        <p:strVal val="visible"/>
                                      </p:to>
                                    </p:set>
                                    <p:animEffect transition="in" filter="fade">
                                      <p:cBhvr>
                                        <p:cTn id="28" dur="1"/>
                                        <p:tgtEl>
                                          <p:spTgt spid="430"/>
                                        </p:tgtEl>
                                      </p:cBhvr>
                                    </p:animEffect>
                                  </p:childTnLst>
                                </p:cTn>
                              </p:par>
                              <p:par>
                                <p:cTn id="29" presetID="10" presetClass="entr" presetSubtype="0" fill="hold" nodeType="withEffect">
                                  <p:stCondLst>
                                    <p:cond delay="0"/>
                                  </p:stCondLst>
                                  <p:childTnLst>
                                    <p:set>
                                      <p:cBhvr>
                                        <p:cTn id="30" dur="1" fill="hold">
                                          <p:stCondLst>
                                            <p:cond delay="0"/>
                                          </p:stCondLst>
                                        </p:cTn>
                                        <p:tgtEl>
                                          <p:spTgt spid="431"/>
                                        </p:tgtEl>
                                        <p:attrNameLst>
                                          <p:attrName>style.visibility</p:attrName>
                                        </p:attrNameLst>
                                      </p:cBhvr>
                                      <p:to>
                                        <p:strVal val="visible"/>
                                      </p:to>
                                    </p:set>
                                    <p:animEffect transition="in" filter="fade">
                                      <p:cBhvr>
                                        <p:cTn id="31" dur="1"/>
                                        <p:tgtEl>
                                          <p:spTgt spid="431"/>
                                        </p:tgtEl>
                                      </p:cBhvr>
                                    </p:animEffect>
                                  </p:childTnLst>
                                </p:cTn>
                              </p:par>
                              <p:par>
                                <p:cTn id="32" presetID="10" presetClass="entr" presetSubtype="0" fill="hold" nodeType="withEffect">
                                  <p:stCondLst>
                                    <p:cond delay="0"/>
                                  </p:stCondLst>
                                  <p:childTnLst>
                                    <p:set>
                                      <p:cBhvr>
                                        <p:cTn id="33" dur="1" fill="hold">
                                          <p:stCondLst>
                                            <p:cond delay="0"/>
                                          </p:stCondLst>
                                        </p:cTn>
                                        <p:tgtEl>
                                          <p:spTgt spid="432"/>
                                        </p:tgtEl>
                                        <p:attrNameLst>
                                          <p:attrName>style.visibility</p:attrName>
                                        </p:attrNameLst>
                                      </p:cBhvr>
                                      <p:to>
                                        <p:strVal val="visible"/>
                                      </p:to>
                                    </p:set>
                                    <p:animEffect transition="in" filter="fade">
                                      <p:cBhvr>
                                        <p:cTn id="34" dur="1"/>
                                        <p:tgtEl>
                                          <p:spTgt spid="432"/>
                                        </p:tgtEl>
                                      </p:cBhvr>
                                    </p:animEffect>
                                  </p:childTnLst>
                                </p:cTn>
                              </p:par>
                              <p:par>
                                <p:cTn id="35" presetID="10" presetClass="entr" presetSubtype="0" fill="hold" nodeType="withEffect">
                                  <p:stCondLst>
                                    <p:cond delay="0"/>
                                  </p:stCondLst>
                                  <p:childTnLst>
                                    <p:set>
                                      <p:cBhvr>
                                        <p:cTn id="36" dur="1" fill="hold">
                                          <p:stCondLst>
                                            <p:cond delay="0"/>
                                          </p:stCondLst>
                                        </p:cTn>
                                        <p:tgtEl>
                                          <p:spTgt spid="433"/>
                                        </p:tgtEl>
                                        <p:attrNameLst>
                                          <p:attrName>style.visibility</p:attrName>
                                        </p:attrNameLst>
                                      </p:cBhvr>
                                      <p:to>
                                        <p:strVal val="visible"/>
                                      </p:to>
                                    </p:set>
                                    <p:animEffect transition="in" filter="fade">
                                      <p:cBhvr>
                                        <p:cTn id="37" dur="1"/>
                                        <p:tgtEl>
                                          <p:spTgt spid="433"/>
                                        </p:tgtEl>
                                      </p:cBhvr>
                                    </p:animEffect>
                                  </p:childTnLst>
                                </p:cTn>
                              </p:par>
                              <p:par>
                                <p:cTn id="38" presetID="10" presetClass="entr" presetSubtype="0" fill="hold" nodeType="withEffect">
                                  <p:stCondLst>
                                    <p:cond delay="0"/>
                                  </p:stCondLst>
                                  <p:childTnLst>
                                    <p:set>
                                      <p:cBhvr>
                                        <p:cTn id="39" dur="1" fill="hold">
                                          <p:stCondLst>
                                            <p:cond delay="0"/>
                                          </p:stCondLst>
                                        </p:cTn>
                                        <p:tgtEl>
                                          <p:spTgt spid="434"/>
                                        </p:tgtEl>
                                        <p:attrNameLst>
                                          <p:attrName>style.visibility</p:attrName>
                                        </p:attrNameLst>
                                      </p:cBhvr>
                                      <p:to>
                                        <p:strVal val="visible"/>
                                      </p:to>
                                    </p:set>
                                    <p:animEffect transition="in" filter="fade">
                                      <p:cBhvr>
                                        <p:cTn id="40" dur="1"/>
                                        <p:tgtEl>
                                          <p:spTgt spid="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1"/>
          <p:cNvSpPr txBox="1">
            <a:spLocks noGrp="1"/>
          </p:cNvSpPr>
          <p:nvPr>
            <p:ph type="title"/>
          </p:nvPr>
        </p:nvSpPr>
        <p:spPr>
          <a:xfrm>
            <a:off x="1035650" y="363525"/>
            <a:ext cx="59202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heuristic do we use?</a:t>
            </a:r>
            <a:endParaRPr/>
          </a:p>
        </p:txBody>
      </p:sp>
      <p:sp>
        <p:nvSpPr>
          <p:cNvPr id="445" name="Google Shape;445;p31"/>
          <p:cNvSpPr txBox="1">
            <a:spLocks noGrp="1"/>
          </p:cNvSpPr>
          <p:nvPr>
            <p:ph type="title"/>
          </p:nvPr>
        </p:nvSpPr>
        <p:spPr>
          <a:xfrm>
            <a:off x="1221150" y="1585850"/>
            <a:ext cx="3263100" cy="5853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en-GB"/>
              <a:t>Count the pieces</a:t>
            </a:r>
            <a:endParaRPr/>
          </a:p>
        </p:txBody>
      </p:sp>
      <p:pic>
        <p:nvPicPr>
          <p:cNvPr id="446" name="Google Shape;446;p31"/>
          <p:cNvPicPr preferRelativeResize="0"/>
          <p:nvPr/>
        </p:nvPicPr>
        <p:blipFill>
          <a:blip r:embed="rId3">
            <a:alphaModFix/>
          </a:blip>
          <a:stretch>
            <a:fillRect/>
          </a:stretch>
        </p:blipFill>
        <p:spPr>
          <a:xfrm>
            <a:off x="1673050" y="2371225"/>
            <a:ext cx="3191000" cy="1564925"/>
          </a:xfrm>
          <a:prstGeom prst="rect">
            <a:avLst/>
          </a:prstGeom>
          <a:noFill/>
          <a:ln>
            <a:noFill/>
          </a:ln>
        </p:spPr>
      </p:pic>
      <p:pic>
        <p:nvPicPr>
          <p:cNvPr id="447" name="Google Shape;447;p31" descr="2020 Latest: Trump again seeks to stop the counting of votes"/>
          <p:cNvPicPr preferRelativeResize="0"/>
          <p:nvPr/>
        </p:nvPicPr>
        <p:blipFill>
          <a:blip r:embed="rId4">
            <a:alphaModFix/>
          </a:blip>
          <a:stretch>
            <a:fillRect/>
          </a:stretch>
        </p:blipFill>
        <p:spPr>
          <a:xfrm>
            <a:off x="5528675" y="2235463"/>
            <a:ext cx="3263100" cy="1836450"/>
          </a:xfrm>
          <a:prstGeom prst="rect">
            <a:avLst/>
          </a:prstGeom>
          <a:noFill/>
          <a:ln>
            <a:noFill/>
          </a:ln>
        </p:spPr>
      </p:pic>
      <p:sp>
        <p:nvSpPr>
          <p:cNvPr id="448" name="Google Shape;448;p31"/>
          <p:cNvSpPr txBox="1">
            <a:spLocks noGrp="1"/>
          </p:cNvSpPr>
          <p:nvPr>
            <p:ph type="title"/>
          </p:nvPr>
        </p:nvSpPr>
        <p:spPr>
          <a:xfrm>
            <a:off x="5633525" y="1585850"/>
            <a:ext cx="2100600" cy="58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Just once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2"/>
          <p:cNvSpPr txBox="1">
            <a:spLocks noGrp="1"/>
          </p:cNvSpPr>
          <p:nvPr>
            <p:ph type="title"/>
          </p:nvPr>
        </p:nvSpPr>
        <p:spPr>
          <a:xfrm>
            <a:off x="1035650" y="363525"/>
            <a:ext cx="59202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heuristic do we use?</a:t>
            </a:r>
            <a:endParaRPr/>
          </a:p>
        </p:txBody>
      </p:sp>
      <p:sp>
        <p:nvSpPr>
          <p:cNvPr id="454" name="Google Shape;454;p32"/>
          <p:cNvSpPr txBox="1">
            <a:spLocks noGrp="1"/>
          </p:cNvSpPr>
          <p:nvPr>
            <p:ph type="title"/>
          </p:nvPr>
        </p:nvSpPr>
        <p:spPr>
          <a:xfrm>
            <a:off x="647124" y="1595925"/>
            <a:ext cx="4511897" cy="58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2.	Add more features</a:t>
            </a:r>
            <a:endParaRPr dirty="0"/>
          </a:p>
        </p:txBody>
      </p:sp>
      <p:sp>
        <p:nvSpPr>
          <p:cNvPr id="455" name="Google Shape;455;p32"/>
          <p:cNvSpPr txBox="1">
            <a:spLocks noGrp="1"/>
          </p:cNvSpPr>
          <p:nvPr>
            <p:ph type="title"/>
          </p:nvPr>
        </p:nvSpPr>
        <p:spPr>
          <a:xfrm>
            <a:off x="880100" y="2181225"/>
            <a:ext cx="4668600" cy="270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King safety</a:t>
            </a:r>
            <a:endParaRPr/>
          </a:p>
          <a:p>
            <a:pPr marL="0" lvl="0" indent="0" algn="l" rtl="0">
              <a:spcBef>
                <a:spcPts val="0"/>
              </a:spcBef>
              <a:spcAft>
                <a:spcPts val="0"/>
              </a:spcAft>
              <a:buNone/>
            </a:pPr>
            <a:r>
              <a:rPr lang="en-GB"/>
              <a:t>Pieces available to drop</a:t>
            </a:r>
            <a:endParaRPr/>
          </a:p>
          <a:p>
            <a:pPr marL="0" lvl="0" indent="0" algn="l" rtl="0">
              <a:spcBef>
                <a:spcPts val="0"/>
              </a:spcBef>
              <a:spcAft>
                <a:spcPts val="0"/>
              </a:spcAft>
              <a:buNone/>
            </a:pPr>
            <a:r>
              <a:rPr lang="en-GB"/>
              <a:t>Promoted pieces</a:t>
            </a:r>
            <a:endParaRPr/>
          </a:p>
          <a:p>
            <a:pPr marL="0" lvl="0" indent="0" algn="l" rtl="0">
              <a:spcBef>
                <a:spcPts val="0"/>
              </a:spcBef>
              <a:spcAft>
                <a:spcPts val="0"/>
              </a:spcAft>
              <a:buNone/>
            </a:pPr>
            <a:r>
              <a:rPr lang="en-GB"/>
              <a:t>Freedom of movement</a:t>
            </a:r>
            <a:endParaRPr/>
          </a:p>
          <a:p>
            <a:pPr marL="0" lvl="0" indent="0" algn="l" rtl="0">
              <a:spcBef>
                <a:spcPts val="0"/>
              </a:spcBef>
              <a:spcAft>
                <a:spcPts val="0"/>
              </a:spcAft>
              <a:buNone/>
            </a:pPr>
            <a:r>
              <a:rPr lang="en-GB"/>
              <a:t>Bishop on king file</a:t>
            </a:r>
            <a:endParaRPr/>
          </a:p>
          <a:p>
            <a:pPr marL="0" lvl="0" indent="0" algn="l" rtl="0">
              <a:spcBef>
                <a:spcPts val="0"/>
              </a:spcBef>
              <a:spcAft>
                <a:spcPts val="0"/>
              </a:spcAft>
              <a:buNone/>
            </a:pPr>
            <a:r>
              <a:rPr lang="en-GB"/>
              <a:t>Stacked pawn penalty</a:t>
            </a:r>
            <a:endParaRPr/>
          </a:p>
          <a:p>
            <a:pPr marL="0" lvl="0" indent="0" algn="l" rtl="0">
              <a:spcBef>
                <a:spcPts val="0"/>
              </a:spcBef>
              <a:spcAft>
                <a:spcPts val="0"/>
              </a:spcAft>
              <a:buNone/>
            </a:pPr>
            <a:r>
              <a:rPr lang="en-GB"/>
              <a:t>etc</a:t>
            </a:r>
            <a:endParaRPr/>
          </a:p>
        </p:txBody>
      </p:sp>
      <p:pic>
        <p:nvPicPr>
          <p:cNvPr id="456" name="Google Shape;456;p32" descr="Business Team Symbol And Teaming Up To Defeat A Powerful Opponent.. Stock  Photo, Picture And Royalty Free Image. Image 16375320."/>
          <p:cNvPicPr preferRelativeResize="0"/>
          <p:nvPr/>
        </p:nvPicPr>
        <p:blipFill>
          <a:blip r:embed="rId3">
            <a:alphaModFix/>
          </a:blip>
          <a:stretch>
            <a:fillRect/>
          </a:stretch>
        </p:blipFill>
        <p:spPr>
          <a:xfrm>
            <a:off x="6263825" y="2074550"/>
            <a:ext cx="1724025" cy="2066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3"/>
          <p:cNvSpPr txBox="1">
            <a:spLocks noGrp="1"/>
          </p:cNvSpPr>
          <p:nvPr>
            <p:ph type="title"/>
          </p:nvPr>
        </p:nvSpPr>
        <p:spPr>
          <a:xfrm>
            <a:off x="1035650" y="363525"/>
            <a:ext cx="59202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heuristic do we use?</a:t>
            </a:r>
            <a:endParaRPr/>
          </a:p>
        </p:txBody>
      </p:sp>
      <p:sp>
        <p:nvSpPr>
          <p:cNvPr id="462" name="Google Shape;462;p33"/>
          <p:cNvSpPr txBox="1">
            <a:spLocks noGrp="1"/>
          </p:cNvSpPr>
          <p:nvPr>
            <p:ph type="title"/>
          </p:nvPr>
        </p:nvSpPr>
        <p:spPr>
          <a:xfrm>
            <a:off x="721988" y="2153750"/>
            <a:ext cx="1989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100" i="1"/>
              <a:t>H(pos) =</a:t>
            </a:r>
            <a:endParaRPr sz="3100" i="1"/>
          </a:p>
        </p:txBody>
      </p:sp>
      <p:sp>
        <p:nvSpPr>
          <p:cNvPr id="463" name="Google Shape;463;p33"/>
          <p:cNvSpPr txBox="1">
            <a:spLocks noGrp="1"/>
          </p:cNvSpPr>
          <p:nvPr>
            <p:ph type="title"/>
          </p:nvPr>
        </p:nvSpPr>
        <p:spPr>
          <a:xfrm>
            <a:off x="2778799" y="1476575"/>
            <a:ext cx="2433900" cy="5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000"/>
              <a:t>Count Features</a:t>
            </a:r>
            <a:endParaRPr sz="2000"/>
          </a:p>
        </p:txBody>
      </p:sp>
      <p:sp>
        <p:nvSpPr>
          <p:cNvPr id="464" name="Google Shape;464;p33"/>
          <p:cNvSpPr/>
          <p:nvPr/>
        </p:nvSpPr>
        <p:spPr>
          <a:xfrm>
            <a:off x="5416138" y="2198600"/>
            <a:ext cx="473400" cy="483300"/>
          </a:xfrm>
          <a:prstGeom prst="mathPl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txBox="1">
            <a:spLocks noGrp="1"/>
          </p:cNvSpPr>
          <p:nvPr>
            <p:ph type="title"/>
          </p:nvPr>
        </p:nvSpPr>
        <p:spPr>
          <a:xfrm>
            <a:off x="6588415" y="1688610"/>
            <a:ext cx="1703100" cy="18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a:t>King safety</a:t>
            </a:r>
            <a:endParaRPr sz="1000"/>
          </a:p>
          <a:p>
            <a:pPr marL="0" lvl="0" indent="0" algn="l" rtl="0">
              <a:spcBef>
                <a:spcPts val="0"/>
              </a:spcBef>
              <a:spcAft>
                <a:spcPts val="0"/>
              </a:spcAft>
              <a:buNone/>
            </a:pPr>
            <a:r>
              <a:rPr lang="en-GB" sz="1000"/>
              <a:t>Pieces available to drop</a:t>
            </a:r>
            <a:endParaRPr sz="1000"/>
          </a:p>
          <a:p>
            <a:pPr marL="0" lvl="0" indent="0" algn="l" rtl="0">
              <a:spcBef>
                <a:spcPts val="0"/>
              </a:spcBef>
              <a:spcAft>
                <a:spcPts val="0"/>
              </a:spcAft>
              <a:buNone/>
            </a:pPr>
            <a:r>
              <a:rPr lang="en-GB" sz="1000"/>
              <a:t>Promotions</a:t>
            </a:r>
            <a:endParaRPr sz="1000"/>
          </a:p>
          <a:p>
            <a:pPr marL="0" lvl="0" indent="0" algn="l" rtl="0">
              <a:spcBef>
                <a:spcPts val="0"/>
              </a:spcBef>
              <a:spcAft>
                <a:spcPts val="0"/>
              </a:spcAft>
              <a:buNone/>
            </a:pPr>
            <a:r>
              <a:rPr lang="en-GB" sz="1000"/>
              <a:t>Freedom of movement</a:t>
            </a:r>
            <a:endParaRPr sz="1000"/>
          </a:p>
          <a:p>
            <a:pPr marL="0" lvl="0" indent="0" algn="l" rtl="0">
              <a:spcBef>
                <a:spcPts val="0"/>
              </a:spcBef>
              <a:spcAft>
                <a:spcPts val="0"/>
              </a:spcAft>
              <a:buNone/>
            </a:pPr>
            <a:r>
              <a:rPr lang="en-GB" sz="1000"/>
              <a:t>Stacked Pawns</a:t>
            </a:r>
            <a:endParaRPr sz="1000"/>
          </a:p>
          <a:p>
            <a:pPr marL="0" lvl="0" indent="0" algn="l" rtl="0">
              <a:spcBef>
                <a:spcPts val="0"/>
              </a:spcBef>
              <a:spcAft>
                <a:spcPts val="0"/>
              </a:spcAft>
              <a:buNone/>
            </a:pPr>
            <a:r>
              <a:rPr lang="en-GB" sz="1000"/>
              <a:t>Bishop on king file</a:t>
            </a:r>
            <a:endParaRPr sz="1000"/>
          </a:p>
          <a:p>
            <a:pPr marL="0" lvl="0" indent="0" algn="l" rtl="0">
              <a:spcBef>
                <a:spcPts val="0"/>
              </a:spcBef>
              <a:spcAft>
                <a:spcPts val="0"/>
              </a:spcAft>
              <a:buNone/>
            </a:pPr>
            <a:r>
              <a:rPr lang="en-GB" sz="1000"/>
              <a:t>In-camp freedom</a:t>
            </a:r>
            <a:endParaRPr sz="1000"/>
          </a:p>
          <a:p>
            <a:pPr marL="0" lvl="0" indent="0" algn="l" rtl="0">
              <a:spcBef>
                <a:spcPts val="0"/>
              </a:spcBef>
              <a:spcAft>
                <a:spcPts val="0"/>
              </a:spcAft>
              <a:buNone/>
            </a:pPr>
            <a:r>
              <a:rPr lang="en-GB" sz="1000"/>
              <a:t>Out-camp attacking</a:t>
            </a:r>
            <a:endParaRPr sz="1000"/>
          </a:p>
          <a:p>
            <a:pPr marL="0" lvl="0" indent="0" algn="l" rtl="0">
              <a:spcBef>
                <a:spcPts val="0"/>
              </a:spcBef>
              <a:spcAft>
                <a:spcPts val="0"/>
              </a:spcAft>
              <a:buNone/>
            </a:pPr>
            <a:r>
              <a:rPr lang="en-GB" sz="1000"/>
              <a:t>Castle formation</a:t>
            </a:r>
            <a:endParaRPr sz="1000"/>
          </a:p>
          <a:p>
            <a:pPr marL="0" lvl="0" indent="0" algn="l" rtl="0">
              <a:spcBef>
                <a:spcPts val="0"/>
              </a:spcBef>
              <a:spcAft>
                <a:spcPts val="0"/>
              </a:spcAft>
              <a:buNone/>
            </a:pPr>
            <a:r>
              <a:rPr lang="en-GB" sz="1000"/>
              <a:t>. . .</a:t>
            </a:r>
            <a:endParaRPr sz="1000"/>
          </a:p>
          <a:p>
            <a:pPr marL="0" lvl="0" indent="0" algn="l" rtl="0">
              <a:spcBef>
                <a:spcPts val="0"/>
              </a:spcBef>
              <a:spcAft>
                <a:spcPts val="0"/>
              </a:spcAft>
              <a:buNone/>
            </a:pPr>
            <a:endParaRPr sz="1000"/>
          </a:p>
        </p:txBody>
      </p:sp>
      <p:sp>
        <p:nvSpPr>
          <p:cNvPr id="466" name="Google Shape;466;p33"/>
          <p:cNvSpPr txBox="1">
            <a:spLocks noGrp="1"/>
          </p:cNvSpPr>
          <p:nvPr>
            <p:ph type="title"/>
          </p:nvPr>
        </p:nvSpPr>
        <p:spPr>
          <a:xfrm>
            <a:off x="6692813" y="1115600"/>
            <a:ext cx="1308000" cy="5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000"/>
              <a:t>Others </a:t>
            </a:r>
            <a:endParaRPr sz="2000"/>
          </a:p>
        </p:txBody>
      </p:sp>
      <p:sp>
        <p:nvSpPr>
          <p:cNvPr id="467" name="Google Shape;467;p33"/>
          <p:cNvSpPr/>
          <p:nvPr/>
        </p:nvSpPr>
        <p:spPr>
          <a:xfrm>
            <a:off x="6271622" y="1616588"/>
            <a:ext cx="2150400" cy="1782600"/>
          </a:xfrm>
          <a:prstGeom prst="bracePair">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8" name="Google Shape;468;p33"/>
          <p:cNvPicPr preferRelativeResize="0"/>
          <p:nvPr/>
        </p:nvPicPr>
        <p:blipFill>
          <a:blip r:embed="rId3">
            <a:alphaModFix/>
          </a:blip>
          <a:stretch>
            <a:fillRect/>
          </a:stretch>
        </p:blipFill>
        <p:spPr>
          <a:xfrm>
            <a:off x="2821763" y="1985375"/>
            <a:ext cx="2317500" cy="1136550"/>
          </a:xfrm>
          <a:prstGeom prst="rect">
            <a:avLst/>
          </a:prstGeom>
          <a:noFill/>
          <a:ln>
            <a:noFill/>
          </a:ln>
        </p:spPr>
      </p:pic>
      <p:sp>
        <p:nvSpPr>
          <p:cNvPr id="469" name="Google Shape;469;p33"/>
          <p:cNvSpPr txBox="1"/>
          <p:nvPr/>
        </p:nvSpPr>
        <p:spPr>
          <a:xfrm>
            <a:off x="3022300" y="2598400"/>
            <a:ext cx="261900" cy="3567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Lato"/>
                <a:ea typeface="Lato"/>
                <a:cs typeface="Lato"/>
                <a:sym typeface="Lato"/>
              </a:rPr>
              <a:t>1</a:t>
            </a:r>
            <a:endParaRPr sz="1600" b="1">
              <a:latin typeface="Lato"/>
              <a:ea typeface="Lato"/>
              <a:cs typeface="Lato"/>
              <a:sym typeface="Lato"/>
            </a:endParaRPr>
          </a:p>
        </p:txBody>
      </p:sp>
      <p:sp>
        <p:nvSpPr>
          <p:cNvPr id="470" name="Google Shape;470;p33"/>
          <p:cNvSpPr txBox="1"/>
          <p:nvPr/>
        </p:nvSpPr>
        <p:spPr>
          <a:xfrm>
            <a:off x="3435375" y="2598400"/>
            <a:ext cx="261900" cy="3567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Lato"/>
                <a:ea typeface="Lato"/>
                <a:cs typeface="Lato"/>
                <a:sym typeface="Lato"/>
              </a:rPr>
              <a:t>1</a:t>
            </a:r>
            <a:endParaRPr sz="1600" b="1">
              <a:latin typeface="Lato"/>
              <a:ea typeface="Lato"/>
              <a:cs typeface="Lato"/>
              <a:sym typeface="Lato"/>
            </a:endParaRPr>
          </a:p>
        </p:txBody>
      </p:sp>
      <p:sp>
        <p:nvSpPr>
          <p:cNvPr id="471" name="Google Shape;471;p33"/>
          <p:cNvSpPr txBox="1"/>
          <p:nvPr/>
        </p:nvSpPr>
        <p:spPr>
          <a:xfrm>
            <a:off x="3848450" y="2598400"/>
            <a:ext cx="261900" cy="3567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Lato"/>
                <a:ea typeface="Lato"/>
                <a:cs typeface="Lato"/>
                <a:sym typeface="Lato"/>
              </a:rPr>
              <a:t>2</a:t>
            </a:r>
            <a:endParaRPr sz="1600" b="1">
              <a:latin typeface="Lato"/>
              <a:ea typeface="Lato"/>
              <a:cs typeface="Lato"/>
              <a:sym typeface="Lato"/>
            </a:endParaRPr>
          </a:p>
        </p:txBody>
      </p:sp>
      <p:sp>
        <p:nvSpPr>
          <p:cNvPr id="472" name="Google Shape;472;p33"/>
          <p:cNvSpPr txBox="1"/>
          <p:nvPr/>
        </p:nvSpPr>
        <p:spPr>
          <a:xfrm>
            <a:off x="4261525" y="2598400"/>
            <a:ext cx="261900" cy="3567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Lato"/>
                <a:ea typeface="Lato"/>
                <a:cs typeface="Lato"/>
                <a:sym typeface="Lato"/>
              </a:rPr>
              <a:t>2</a:t>
            </a:r>
            <a:endParaRPr sz="1600" b="1">
              <a:latin typeface="Lato"/>
              <a:ea typeface="Lato"/>
              <a:cs typeface="Lato"/>
              <a:sym typeface="Lato"/>
            </a:endParaRPr>
          </a:p>
        </p:txBody>
      </p:sp>
      <p:sp>
        <p:nvSpPr>
          <p:cNvPr id="473" name="Google Shape;473;p33"/>
          <p:cNvSpPr txBox="1"/>
          <p:nvPr/>
        </p:nvSpPr>
        <p:spPr>
          <a:xfrm>
            <a:off x="4674600" y="2598400"/>
            <a:ext cx="261900" cy="3567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Lato"/>
                <a:ea typeface="Lato"/>
                <a:cs typeface="Lato"/>
                <a:sym typeface="Lato"/>
              </a:rPr>
              <a:t>7</a:t>
            </a:r>
            <a:endParaRPr sz="1600" b="1">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4"/>
          <p:cNvSpPr txBox="1">
            <a:spLocks noGrp="1"/>
          </p:cNvSpPr>
          <p:nvPr>
            <p:ph type="title"/>
          </p:nvPr>
        </p:nvSpPr>
        <p:spPr>
          <a:xfrm>
            <a:off x="1035650" y="363525"/>
            <a:ext cx="59202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heuristic do we use?</a:t>
            </a:r>
            <a:endParaRPr/>
          </a:p>
        </p:txBody>
      </p:sp>
      <p:sp>
        <p:nvSpPr>
          <p:cNvPr id="479" name="Google Shape;479;p34"/>
          <p:cNvSpPr txBox="1">
            <a:spLocks noGrp="1"/>
          </p:cNvSpPr>
          <p:nvPr>
            <p:ph type="title"/>
          </p:nvPr>
        </p:nvSpPr>
        <p:spPr>
          <a:xfrm>
            <a:off x="721988" y="2153750"/>
            <a:ext cx="1989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100" i="1"/>
              <a:t>H(pos) =</a:t>
            </a:r>
            <a:endParaRPr sz="3100" i="1"/>
          </a:p>
        </p:txBody>
      </p:sp>
      <p:sp>
        <p:nvSpPr>
          <p:cNvPr id="480" name="Google Shape;480;p34"/>
          <p:cNvSpPr txBox="1">
            <a:spLocks noGrp="1"/>
          </p:cNvSpPr>
          <p:nvPr>
            <p:ph type="title"/>
          </p:nvPr>
        </p:nvSpPr>
        <p:spPr>
          <a:xfrm>
            <a:off x="2778799" y="1476575"/>
            <a:ext cx="2433900" cy="5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000"/>
              <a:t>Count Features</a:t>
            </a:r>
            <a:endParaRPr sz="2000"/>
          </a:p>
        </p:txBody>
      </p:sp>
      <p:sp>
        <p:nvSpPr>
          <p:cNvPr id="481" name="Google Shape;481;p34"/>
          <p:cNvSpPr/>
          <p:nvPr/>
        </p:nvSpPr>
        <p:spPr>
          <a:xfrm>
            <a:off x="5416138" y="2198600"/>
            <a:ext cx="473400" cy="483300"/>
          </a:xfrm>
          <a:prstGeom prst="mathPl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txBox="1">
            <a:spLocks noGrp="1"/>
          </p:cNvSpPr>
          <p:nvPr>
            <p:ph type="title"/>
          </p:nvPr>
        </p:nvSpPr>
        <p:spPr>
          <a:xfrm>
            <a:off x="6588415" y="1688610"/>
            <a:ext cx="1703100" cy="18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a:t>King safety</a:t>
            </a:r>
            <a:endParaRPr sz="1000"/>
          </a:p>
          <a:p>
            <a:pPr marL="0" lvl="0" indent="0" algn="l" rtl="0">
              <a:spcBef>
                <a:spcPts val="0"/>
              </a:spcBef>
              <a:spcAft>
                <a:spcPts val="0"/>
              </a:spcAft>
              <a:buNone/>
            </a:pPr>
            <a:r>
              <a:rPr lang="en-GB" sz="1000"/>
              <a:t>Pieces available to drop</a:t>
            </a:r>
            <a:endParaRPr sz="1000"/>
          </a:p>
          <a:p>
            <a:pPr marL="0" lvl="0" indent="0" algn="l" rtl="0">
              <a:spcBef>
                <a:spcPts val="0"/>
              </a:spcBef>
              <a:spcAft>
                <a:spcPts val="0"/>
              </a:spcAft>
              <a:buNone/>
            </a:pPr>
            <a:r>
              <a:rPr lang="en-GB" sz="1000"/>
              <a:t>Promotions</a:t>
            </a:r>
            <a:endParaRPr sz="1000"/>
          </a:p>
          <a:p>
            <a:pPr marL="0" lvl="0" indent="0" algn="l" rtl="0">
              <a:spcBef>
                <a:spcPts val="0"/>
              </a:spcBef>
              <a:spcAft>
                <a:spcPts val="0"/>
              </a:spcAft>
              <a:buNone/>
            </a:pPr>
            <a:r>
              <a:rPr lang="en-GB" sz="1000"/>
              <a:t>Freedom of movement</a:t>
            </a:r>
            <a:endParaRPr sz="1000"/>
          </a:p>
          <a:p>
            <a:pPr marL="0" lvl="0" indent="0" algn="l" rtl="0">
              <a:spcBef>
                <a:spcPts val="0"/>
              </a:spcBef>
              <a:spcAft>
                <a:spcPts val="0"/>
              </a:spcAft>
              <a:buNone/>
            </a:pPr>
            <a:r>
              <a:rPr lang="en-GB" sz="1000"/>
              <a:t>Stacked Pawns</a:t>
            </a:r>
            <a:endParaRPr sz="1000"/>
          </a:p>
          <a:p>
            <a:pPr marL="0" lvl="0" indent="0" algn="l" rtl="0">
              <a:spcBef>
                <a:spcPts val="0"/>
              </a:spcBef>
              <a:spcAft>
                <a:spcPts val="0"/>
              </a:spcAft>
              <a:buNone/>
            </a:pPr>
            <a:r>
              <a:rPr lang="en-GB" sz="1000"/>
              <a:t>Bishop on king file</a:t>
            </a:r>
            <a:endParaRPr sz="1000"/>
          </a:p>
          <a:p>
            <a:pPr marL="0" lvl="0" indent="0" algn="l" rtl="0">
              <a:spcBef>
                <a:spcPts val="0"/>
              </a:spcBef>
              <a:spcAft>
                <a:spcPts val="0"/>
              </a:spcAft>
              <a:buNone/>
            </a:pPr>
            <a:r>
              <a:rPr lang="en-GB" sz="1000"/>
              <a:t>In-camp freedom</a:t>
            </a:r>
            <a:endParaRPr sz="1000"/>
          </a:p>
          <a:p>
            <a:pPr marL="0" lvl="0" indent="0" algn="l" rtl="0">
              <a:spcBef>
                <a:spcPts val="0"/>
              </a:spcBef>
              <a:spcAft>
                <a:spcPts val="0"/>
              </a:spcAft>
              <a:buNone/>
            </a:pPr>
            <a:r>
              <a:rPr lang="en-GB" sz="1000"/>
              <a:t>Out-camp attacking</a:t>
            </a:r>
            <a:endParaRPr sz="1000"/>
          </a:p>
          <a:p>
            <a:pPr marL="0" lvl="0" indent="0" algn="l" rtl="0">
              <a:spcBef>
                <a:spcPts val="0"/>
              </a:spcBef>
              <a:spcAft>
                <a:spcPts val="0"/>
              </a:spcAft>
              <a:buNone/>
            </a:pPr>
            <a:r>
              <a:rPr lang="en-GB" sz="1000"/>
              <a:t>Castle formation</a:t>
            </a:r>
            <a:endParaRPr sz="1000"/>
          </a:p>
          <a:p>
            <a:pPr marL="0" lvl="0" indent="0" algn="l" rtl="0">
              <a:spcBef>
                <a:spcPts val="0"/>
              </a:spcBef>
              <a:spcAft>
                <a:spcPts val="0"/>
              </a:spcAft>
              <a:buNone/>
            </a:pPr>
            <a:r>
              <a:rPr lang="en-GB" sz="1000"/>
              <a:t>. . .</a:t>
            </a:r>
            <a:endParaRPr sz="1000"/>
          </a:p>
          <a:p>
            <a:pPr marL="0" lvl="0" indent="0" algn="l" rtl="0">
              <a:spcBef>
                <a:spcPts val="0"/>
              </a:spcBef>
              <a:spcAft>
                <a:spcPts val="0"/>
              </a:spcAft>
              <a:buNone/>
            </a:pPr>
            <a:endParaRPr sz="1000"/>
          </a:p>
        </p:txBody>
      </p:sp>
      <p:sp>
        <p:nvSpPr>
          <p:cNvPr id="483" name="Google Shape;483;p34"/>
          <p:cNvSpPr txBox="1">
            <a:spLocks noGrp="1"/>
          </p:cNvSpPr>
          <p:nvPr>
            <p:ph type="title"/>
          </p:nvPr>
        </p:nvSpPr>
        <p:spPr>
          <a:xfrm>
            <a:off x="6692813" y="1115600"/>
            <a:ext cx="1308000" cy="5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000"/>
              <a:t>Others </a:t>
            </a:r>
            <a:endParaRPr sz="2000"/>
          </a:p>
        </p:txBody>
      </p:sp>
      <p:sp>
        <p:nvSpPr>
          <p:cNvPr id="484" name="Google Shape;484;p34"/>
          <p:cNvSpPr/>
          <p:nvPr/>
        </p:nvSpPr>
        <p:spPr>
          <a:xfrm>
            <a:off x="6271622" y="1616588"/>
            <a:ext cx="2150400" cy="1782600"/>
          </a:xfrm>
          <a:prstGeom prst="bracePair">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4"/>
          <p:cNvSpPr txBox="1">
            <a:spLocks noGrp="1"/>
          </p:cNvSpPr>
          <p:nvPr>
            <p:ph type="title"/>
          </p:nvPr>
        </p:nvSpPr>
        <p:spPr>
          <a:xfrm>
            <a:off x="1256700" y="4303175"/>
            <a:ext cx="5588400" cy="5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How important is each feature? </a:t>
            </a:r>
            <a:endParaRPr/>
          </a:p>
        </p:txBody>
      </p:sp>
      <p:pic>
        <p:nvPicPr>
          <p:cNvPr id="486" name="Google Shape;486;p34"/>
          <p:cNvPicPr preferRelativeResize="0"/>
          <p:nvPr/>
        </p:nvPicPr>
        <p:blipFill>
          <a:blip r:embed="rId3">
            <a:alphaModFix/>
          </a:blip>
          <a:stretch>
            <a:fillRect/>
          </a:stretch>
        </p:blipFill>
        <p:spPr>
          <a:xfrm>
            <a:off x="2821763" y="1985375"/>
            <a:ext cx="2317500" cy="1136550"/>
          </a:xfrm>
          <a:prstGeom prst="rect">
            <a:avLst/>
          </a:prstGeom>
          <a:noFill/>
          <a:ln>
            <a:noFill/>
          </a:ln>
        </p:spPr>
      </p:pic>
      <p:sp>
        <p:nvSpPr>
          <p:cNvPr id="487" name="Google Shape;487;p34"/>
          <p:cNvSpPr txBox="1"/>
          <p:nvPr/>
        </p:nvSpPr>
        <p:spPr>
          <a:xfrm>
            <a:off x="3022300" y="2598400"/>
            <a:ext cx="261900" cy="3567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Lato"/>
                <a:ea typeface="Lato"/>
                <a:cs typeface="Lato"/>
                <a:sym typeface="Lato"/>
              </a:rPr>
              <a:t>1</a:t>
            </a:r>
            <a:endParaRPr sz="1600" b="1">
              <a:latin typeface="Lato"/>
              <a:ea typeface="Lato"/>
              <a:cs typeface="Lato"/>
              <a:sym typeface="Lato"/>
            </a:endParaRPr>
          </a:p>
        </p:txBody>
      </p:sp>
      <p:sp>
        <p:nvSpPr>
          <p:cNvPr id="488" name="Google Shape;488;p34"/>
          <p:cNvSpPr txBox="1"/>
          <p:nvPr/>
        </p:nvSpPr>
        <p:spPr>
          <a:xfrm>
            <a:off x="3435375" y="2598400"/>
            <a:ext cx="261900" cy="3567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Lato"/>
                <a:ea typeface="Lato"/>
                <a:cs typeface="Lato"/>
                <a:sym typeface="Lato"/>
              </a:rPr>
              <a:t>1</a:t>
            </a:r>
            <a:endParaRPr sz="1600" b="1">
              <a:latin typeface="Lato"/>
              <a:ea typeface="Lato"/>
              <a:cs typeface="Lato"/>
              <a:sym typeface="Lato"/>
            </a:endParaRPr>
          </a:p>
        </p:txBody>
      </p:sp>
      <p:sp>
        <p:nvSpPr>
          <p:cNvPr id="489" name="Google Shape;489;p34"/>
          <p:cNvSpPr txBox="1"/>
          <p:nvPr/>
        </p:nvSpPr>
        <p:spPr>
          <a:xfrm>
            <a:off x="3848450" y="2598400"/>
            <a:ext cx="261900" cy="3567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Lato"/>
                <a:ea typeface="Lato"/>
                <a:cs typeface="Lato"/>
                <a:sym typeface="Lato"/>
              </a:rPr>
              <a:t>2</a:t>
            </a:r>
            <a:endParaRPr sz="1600" b="1">
              <a:latin typeface="Lato"/>
              <a:ea typeface="Lato"/>
              <a:cs typeface="Lato"/>
              <a:sym typeface="Lato"/>
            </a:endParaRPr>
          </a:p>
        </p:txBody>
      </p:sp>
      <p:sp>
        <p:nvSpPr>
          <p:cNvPr id="490" name="Google Shape;490;p34"/>
          <p:cNvSpPr txBox="1"/>
          <p:nvPr/>
        </p:nvSpPr>
        <p:spPr>
          <a:xfrm>
            <a:off x="4261525" y="2598400"/>
            <a:ext cx="261900" cy="3567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Lato"/>
                <a:ea typeface="Lato"/>
                <a:cs typeface="Lato"/>
                <a:sym typeface="Lato"/>
              </a:rPr>
              <a:t>2</a:t>
            </a:r>
            <a:endParaRPr sz="1600" b="1">
              <a:latin typeface="Lato"/>
              <a:ea typeface="Lato"/>
              <a:cs typeface="Lato"/>
              <a:sym typeface="Lato"/>
            </a:endParaRPr>
          </a:p>
        </p:txBody>
      </p:sp>
      <p:sp>
        <p:nvSpPr>
          <p:cNvPr id="491" name="Google Shape;491;p34"/>
          <p:cNvSpPr txBox="1"/>
          <p:nvPr/>
        </p:nvSpPr>
        <p:spPr>
          <a:xfrm>
            <a:off x="4674600" y="2598400"/>
            <a:ext cx="261900" cy="3567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Lato"/>
                <a:ea typeface="Lato"/>
                <a:cs typeface="Lato"/>
                <a:sym typeface="Lato"/>
              </a:rPr>
              <a:t>7</a:t>
            </a:r>
            <a:endParaRPr sz="1600" b="1">
              <a:latin typeface="Lato"/>
              <a:ea typeface="Lato"/>
              <a:cs typeface="Lato"/>
              <a:sym typeface="Lato"/>
            </a:endParaRPr>
          </a:p>
        </p:txBody>
      </p:sp>
      <p:cxnSp>
        <p:nvCxnSpPr>
          <p:cNvPr id="492" name="Google Shape;492;p34"/>
          <p:cNvCxnSpPr>
            <a:stCxn id="485" idx="0"/>
            <a:endCxn id="487" idx="2"/>
          </p:cNvCxnSpPr>
          <p:nvPr/>
        </p:nvCxnSpPr>
        <p:spPr>
          <a:xfrm rot="10800000">
            <a:off x="3153300" y="2954975"/>
            <a:ext cx="897600" cy="1348200"/>
          </a:xfrm>
          <a:prstGeom prst="straightConnector1">
            <a:avLst/>
          </a:prstGeom>
          <a:noFill/>
          <a:ln w="19050" cap="flat" cmpd="sng">
            <a:solidFill>
              <a:schemeClr val="accent1"/>
            </a:solidFill>
            <a:prstDash val="solid"/>
            <a:round/>
            <a:headEnd type="none" w="med" len="med"/>
            <a:tailEnd type="triangle" w="med" len="med"/>
          </a:ln>
        </p:spPr>
      </p:cxnSp>
      <p:cxnSp>
        <p:nvCxnSpPr>
          <p:cNvPr id="493" name="Google Shape;493;p34"/>
          <p:cNvCxnSpPr>
            <a:stCxn id="485" idx="0"/>
            <a:endCxn id="488" idx="2"/>
          </p:cNvCxnSpPr>
          <p:nvPr/>
        </p:nvCxnSpPr>
        <p:spPr>
          <a:xfrm rot="10800000">
            <a:off x="3566400" y="2954975"/>
            <a:ext cx="484500" cy="1348200"/>
          </a:xfrm>
          <a:prstGeom prst="straightConnector1">
            <a:avLst/>
          </a:prstGeom>
          <a:noFill/>
          <a:ln w="19050" cap="flat" cmpd="sng">
            <a:solidFill>
              <a:schemeClr val="accent1"/>
            </a:solidFill>
            <a:prstDash val="solid"/>
            <a:round/>
            <a:headEnd type="none" w="med" len="med"/>
            <a:tailEnd type="triangle" w="med" len="med"/>
          </a:ln>
        </p:spPr>
      </p:cxnSp>
      <p:cxnSp>
        <p:nvCxnSpPr>
          <p:cNvPr id="494" name="Google Shape;494;p34"/>
          <p:cNvCxnSpPr>
            <a:stCxn id="485" idx="0"/>
            <a:endCxn id="489" idx="2"/>
          </p:cNvCxnSpPr>
          <p:nvPr/>
        </p:nvCxnSpPr>
        <p:spPr>
          <a:xfrm rot="10800000">
            <a:off x="3979500" y="2954975"/>
            <a:ext cx="71400" cy="1348200"/>
          </a:xfrm>
          <a:prstGeom prst="straightConnector1">
            <a:avLst/>
          </a:prstGeom>
          <a:noFill/>
          <a:ln w="19050" cap="flat" cmpd="sng">
            <a:solidFill>
              <a:schemeClr val="accent1"/>
            </a:solidFill>
            <a:prstDash val="solid"/>
            <a:round/>
            <a:headEnd type="none" w="med" len="med"/>
            <a:tailEnd type="triangle" w="med" len="med"/>
          </a:ln>
        </p:spPr>
      </p:cxnSp>
      <p:cxnSp>
        <p:nvCxnSpPr>
          <p:cNvPr id="495" name="Google Shape;495;p34"/>
          <p:cNvCxnSpPr>
            <a:stCxn id="485" idx="0"/>
            <a:endCxn id="490" idx="2"/>
          </p:cNvCxnSpPr>
          <p:nvPr/>
        </p:nvCxnSpPr>
        <p:spPr>
          <a:xfrm rot="10800000" flipH="1">
            <a:off x="4050900" y="2954975"/>
            <a:ext cx="341700" cy="1348200"/>
          </a:xfrm>
          <a:prstGeom prst="straightConnector1">
            <a:avLst/>
          </a:prstGeom>
          <a:noFill/>
          <a:ln w="19050" cap="flat" cmpd="sng">
            <a:solidFill>
              <a:schemeClr val="accent1"/>
            </a:solidFill>
            <a:prstDash val="solid"/>
            <a:round/>
            <a:headEnd type="none" w="med" len="med"/>
            <a:tailEnd type="triangle" w="med" len="med"/>
          </a:ln>
        </p:spPr>
      </p:cxnSp>
      <p:cxnSp>
        <p:nvCxnSpPr>
          <p:cNvPr id="496" name="Google Shape;496;p34"/>
          <p:cNvCxnSpPr>
            <a:stCxn id="485" idx="0"/>
            <a:endCxn id="491" idx="2"/>
          </p:cNvCxnSpPr>
          <p:nvPr/>
        </p:nvCxnSpPr>
        <p:spPr>
          <a:xfrm rot="10800000" flipH="1">
            <a:off x="4050900" y="2954975"/>
            <a:ext cx="754800" cy="1348200"/>
          </a:xfrm>
          <a:prstGeom prst="straightConnector1">
            <a:avLst/>
          </a:prstGeom>
          <a:noFill/>
          <a:ln w="19050" cap="flat" cmpd="sng">
            <a:solidFill>
              <a:schemeClr val="accent1"/>
            </a:solidFill>
            <a:prstDash val="solid"/>
            <a:round/>
            <a:headEnd type="none" w="med" len="med"/>
            <a:tailEnd type="triangle" w="med" len="med"/>
          </a:ln>
        </p:spPr>
      </p:cxnSp>
      <p:cxnSp>
        <p:nvCxnSpPr>
          <p:cNvPr id="497" name="Google Shape;497;p34"/>
          <p:cNvCxnSpPr>
            <a:stCxn id="485" idx="0"/>
          </p:cNvCxnSpPr>
          <p:nvPr/>
        </p:nvCxnSpPr>
        <p:spPr>
          <a:xfrm rot="10800000" flipH="1">
            <a:off x="4050900" y="1893275"/>
            <a:ext cx="2555400" cy="2409900"/>
          </a:xfrm>
          <a:prstGeom prst="straightConnector1">
            <a:avLst/>
          </a:prstGeom>
          <a:noFill/>
          <a:ln w="19050" cap="flat" cmpd="sng">
            <a:solidFill>
              <a:schemeClr val="accent1"/>
            </a:solidFill>
            <a:prstDash val="solid"/>
            <a:round/>
            <a:headEnd type="none" w="med" len="med"/>
            <a:tailEnd type="triangle" w="med" len="med"/>
          </a:ln>
        </p:spPr>
      </p:cxnSp>
      <p:cxnSp>
        <p:nvCxnSpPr>
          <p:cNvPr id="498" name="Google Shape;498;p34"/>
          <p:cNvCxnSpPr>
            <a:stCxn id="485" idx="0"/>
          </p:cNvCxnSpPr>
          <p:nvPr/>
        </p:nvCxnSpPr>
        <p:spPr>
          <a:xfrm rot="10800000" flipH="1">
            <a:off x="4050900" y="2074475"/>
            <a:ext cx="2585700" cy="2228700"/>
          </a:xfrm>
          <a:prstGeom prst="straightConnector1">
            <a:avLst/>
          </a:prstGeom>
          <a:noFill/>
          <a:ln w="19050" cap="flat" cmpd="sng">
            <a:solidFill>
              <a:schemeClr val="accent1"/>
            </a:solidFill>
            <a:prstDash val="solid"/>
            <a:round/>
            <a:headEnd type="none" w="med" len="med"/>
            <a:tailEnd type="triangle" w="med" len="med"/>
          </a:ln>
        </p:spPr>
      </p:cxnSp>
      <p:cxnSp>
        <p:nvCxnSpPr>
          <p:cNvPr id="499" name="Google Shape;499;p34"/>
          <p:cNvCxnSpPr>
            <a:stCxn id="485" idx="0"/>
          </p:cNvCxnSpPr>
          <p:nvPr/>
        </p:nvCxnSpPr>
        <p:spPr>
          <a:xfrm rot="10800000" flipH="1">
            <a:off x="4050900" y="2346575"/>
            <a:ext cx="2565300" cy="1956600"/>
          </a:xfrm>
          <a:prstGeom prst="straightConnector1">
            <a:avLst/>
          </a:prstGeom>
          <a:noFill/>
          <a:ln w="19050" cap="flat" cmpd="sng">
            <a:solidFill>
              <a:schemeClr val="accent1"/>
            </a:solidFill>
            <a:prstDash val="solid"/>
            <a:round/>
            <a:headEnd type="none" w="med" len="med"/>
            <a:tailEnd type="triangle" w="med" len="med"/>
          </a:ln>
        </p:spPr>
      </p:cxnSp>
      <p:cxnSp>
        <p:nvCxnSpPr>
          <p:cNvPr id="500" name="Google Shape;500;p34"/>
          <p:cNvCxnSpPr>
            <a:stCxn id="485" idx="0"/>
            <a:endCxn id="482" idx="1"/>
          </p:cNvCxnSpPr>
          <p:nvPr/>
        </p:nvCxnSpPr>
        <p:spPr>
          <a:xfrm rot="10800000" flipH="1">
            <a:off x="4050900" y="2589575"/>
            <a:ext cx="2537400" cy="1713600"/>
          </a:xfrm>
          <a:prstGeom prst="straightConnector1">
            <a:avLst/>
          </a:prstGeom>
          <a:noFill/>
          <a:ln w="19050" cap="flat" cmpd="sng">
            <a:solidFill>
              <a:schemeClr val="accent1"/>
            </a:solidFill>
            <a:prstDash val="solid"/>
            <a:round/>
            <a:headEnd type="none" w="med" len="med"/>
            <a:tailEnd type="triangle" w="med" len="med"/>
          </a:ln>
        </p:spPr>
      </p:cxnSp>
      <p:cxnSp>
        <p:nvCxnSpPr>
          <p:cNvPr id="501" name="Google Shape;501;p34"/>
          <p:cNvCxnSpPr>
            <a:stCxn id="485" idx="0"/>
          </p:cNvCxnSpPr>
          <p:nvPr/>
        </p:nvCxnSpPr>
        <p:spPr>
          <a:xfrm rot="10800000" flipH="1">
            <a:off x="4050900" y="2829875"/>
            <a:ext cx="2505000" cy="1473300"/>
          </a:xfrm>
          <a:prstGeom prst="straightConnector1">
            <a:avLst/>
          </a:prstGeom>
          <a:noFill/>
          <a:ln w="19050" cap="flat" cmpd="sng">
            <a:solidFill>
              <a:schemeClr val="accent1"/>
            </a:solidFill>
            <a:prstDash val="solid"/>
            <a:round/>
            <a:headEnd type="non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5"/>
          <p:cNvSpPr txBox="1">
            <a:spLocks noGrp="1"/>
          </p:cNvSpPr>
          <p:nvPr>
            <p:ph type="title"/>
          </p:nvPr>
        </p:nvSpPr>
        <p:spPr>
          <a:xfrm>
            <a:off x="1035650" y="363525"/>
            <a:ext cx="59202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heuristic do we use?</a:t>
            </a:r>
            <a:endParaRPr/>
          </a:p>
        </p:txBody>
      </p:sp>
      <p:sp>
        <p:nvSpPr>
          <p:cNvPr id="507" name="Google Shape;507;p35"/>
          <p:cNvSpPr txBox="1">
            <a:spLocks noGrp="1"/>
          </p:cNvSpPr>
          <p:nvPr>
            <p:ph type="title"/>
          </p:nvPr>
        </p:nvSpPr>
        <p:spPr>
          <a:xfrm>
            <a:off x="721988" y="2153750"/>
            <a:ext cx="1989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100" i="1"/>
              <a:t>H(pos) =</a:t>
            </a:r>
            <a:endParaRPr sz="3100" i="1"/>
          </a:p>
        </p:txBody>
      </p:sp>
      <p:sp>
        <p:nvSpPr>
          <p:cNvPr id="508" name="Google Shape;508;p35"/>
          <p:cNvSpPr txBox="1">
            <a:spLocks noGrp="1"/>
          </p:cNvSpPr>
          <p:nvPr>
            <p:ph type="title"/>
          </p:nvPr>
        </p:nvSpPr>
        <p:spPr>
          <a:xfrm>
            <a:off x="2778799" y="1476575"/>
            <a:ext cx="2433900" cy="5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000"/>
              <a:t>Count Features</a:t>
            </a:r>
            <a:endParaRPr sz="2000"/>
          </a:p>
        </p:txBody>
      </p:sp>
      <p:sp>
        <p:nvSpPr>
          <p:cNvPr id="509" name="Google Shape;509;p35"/>
          <p:cNvSpPr/>
          <p:nvPr/>
        </p:nvSpPr>
        <p:spPr>
          <a:xfrm>
            <a:off x="5416138" y="2198600"/>
            <a:ext cx="473400" cy="483300"/>
          </a:xfrm>
          <a:prstGeom prst="mathPl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5"/>
          <p:cNvSpPr txBox="1">
            <a:spLocks noGrp="1"/>
          </p:cNvSpPr>
          <p:nvPr>
            <p:ph type="title"/>
          </p:nvPr>
        </p:nvSpPr>
        <p:spPr>
          <a:xfrm>
            <a:off x="6588415" y="1688610"/>
            <a:ext cx="1703100" cy="18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a:t>King safety</a:t>
            </a:r>
            <a:endParaRPr sz="1000"/>
          </a:p>
          <a:p>
            <a:pPr marL="0" lvl="0" indent="0" algn="l" rtl="0">
              <a:spcBef>
                <a:spcPts val="0"/>
              </a:spcBef>
              <a:spcAft>
                <a:spcPts val="0"/>
              </a:spcAft>
              <a:buNone/>
            </a:pPr>
            <a:r>
              <a:rPr lang="en-GB" sz="1000"/>
              <a:t>Pieces available to drop</a:t>
            </a:r>
            <a:endParaRPr sz="1000"/>
          </a:p>
          <a:p>
            <a:pPr marL="0" lvl="0" indent="0" algn="l" rtl="0">
              <a:spcBef>
                <a:spcPts val="0"/>
              </a:spcBef>
              <a:spcAft>
                <a:spcPts val="0"/>
              </a:spcAft>
              <a:buNone/>
            </a:pPr>
            <a:r>
              <a:rPr lang="en-GB" sz="1000"/>
              <a:t>Promotions</a:t>
            </a:r>
            <a:endParaRPr sz="1000"/>
          </a:p>
          <a:p>
            <a:pPr marL="0" lvl="0" indent="0" algn="l" rtl="0">
              <a:spcBef>
                <a:spcPts val="0"/>
              </a:spcBef>
              <a:spcAft>
                <a:spcPts val="0"/>
              </a:spcAft>
              <a:buNone/>
            </a:pPr>
            <a:r>
              <a:rPr lang="en-GB" sz="1000"/>
              <a:t>Freedom of movement</a:t>
            </a:r>
            <a:endParaRPr sz="1000"/>
          </a:p>
          <a:p>
            <a:pPr marL="0" lvl="0" indent="0" algn="l" rtl="0">
              <a:spcBef>
                <a:spcPts val="0"/>
              </a:spcBef>
              <a:spcAft>
                <a:spcPts val="0"/>
              </a:spcAft>
              <a:buNone/>
            </a:pPr>
            <a:r>
              <a:rPr lang="en-GB" sz="1000"/>
              <a:t>Stacked Pawns</a:t>
            </a:r>
            <a:endParaRPr sz="1000"/>
          </a:p>
          <a:p>
            <a:pPr marL="0" lvl="0" indent="0" algn="l" rtl="0">
              <a:spcBef>
                <a:spcPts val="0"/>
              </a:spcBef>
              <a:spcAft>
                <a:spcPts val="0"/>
              </a:spcAft>
              <a:buNone/>
            </a:pPr>
            <a:r>
              <a:rPr lang="en-GB" sz="1000"/>
              <a:t>Bishop on king file</a:t>
            </a:r>
            <a:endParaRPr sz="1000"/>
          </a:p>
          <a:p>
            <a:pPr marL="0" lvl="0" indent="0" algn="l" rtl="0">
              <a:spcBef>
                <a:spcPts val="0"/>
              </a:spcBef>
              <a:spcAft>
                <a:spcPts val="0"/>
              </a:spcAft>
              <a:buNone/>
            </a:pPr>
            <a:r>
              <a:rPr lang="en-GB" sz="1000"/>
              <a:t>In-camp freedom</a:t>
            </a:r>
            <a:endParaRPr sz="1000"/>
          </a:p>
          <a:p>
            <a:pPr marL="0" lvl="0" indent="0" algn="l" rtl="0">
              <a:spcBef>
                <a:spcPts val="0"/>
              </a:spcBef>
              <a:spcAft>
                <a:spcPts val="0"/>
              </a:spcAft>
              <a:buNone/>
            </a:pPr>
            <a:r>
              <a:rPr lang="en-GB" sz="1000"/>
              <a:t>Out-camp attacking</a:t>
            </a:r>
            <a:endParaRPr sz="1000"/>
          </a:p>
          <a:p>
            <a:pPr marL="0" lvl="0" indent="0" algn="l" rtl="0">
              <a:spcBef>
                <a:spcPts val="0"/>
              </a:spcBef>
              <a:spcAft>
                <a:spcPts val="0"/>
              </a:spcAft>
              <a:buNone/>
            </a:pPr>
            <a:r>
              <a:rPr lang="en-GB" sz="1000"/>
              <a:t>Castle formation</a:t>
            </a:r>
            <a:endParaRPr sz="1000"/>
          </a:p>
          <a:p>
            <a:pPr marL="0" lvl="0" indent="0" algn="l" rtl="0">
              <a:spcBef>
                <a:spcPts val="0"/>
              </a:spcBef>
              <a:spcAft>
                <a:spcPts val="0"/>
              </a:spcAft>
              <a:buNone/>
            </a:pPr>
            <a:r>
              <a:rPr lang="en-GB" sz="1000"/>
              <a:t>. . .</a:t>
            </a:r>
            <a:endParaRPr sz="1000"/>
          </a:p>
          <a:p>
            <a:pPr marL="0" lvl="0" indent="0" algn="l" rtl="0">
              <a:spcBef>
                <a:spcPts val="0"/>
              </a:spcBef>
              <a:spcAft>
                <a:spcPts val="0"/>
              </a:spcAft>
              <a:buNone/>
            </a:pPr>
            <a:endParaRPr sz="1000"/>
          </a:p>
        </p:txBody>
      </p:sp>
      <p:sp>
        <p:nvSpPr>
          <p:cNvPr id="511" name="Google Shape;511;p35"/>
          <p:cNvSpPr txBox="1">
            <a:spLocks noGrp="1"/>
          </p:cNvSpPr>
          <p:nvPr>
            <p:ph type="title"/>
          </p:nvPr>
        </p:nvSpPr>
        <p:spPr>
          <a:xfrm>
            <a:off x="6692813" y="1115600"/>
            <a:ext cx="1308000" cy="5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000"/>
              <a:t>Others </a:t>
            </a:r>
            <a:endParaRPr sz="2000"/>
          </a:p>
        </p:txBody>
      </p:sp>
      <p:sp>
        <p:nvSpPr>
          <p:cNvPr id="512" name="Google Shape;512;p35"/>
          <p:cNvSpPr/>
          <p:nvPr/>
        </p:nvSpPr>
        <p:spPr>
          <a:xfrm>
            <a:off x="6271622" y="1616588"/>
            <a:ext cx="2150400" cy="1782600"/>
          </a:xfrm>
          <a:prstGeom prst="bracePair">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txBox="1">
            <a:spLocks noGrp="1"/>
          </p:cNvSpPr>
          <p:nvPr>
            <p:ph type="title"/>
          </p:nvPr>
        </p:nvSpPr>
        <p:spPr>
          <a:xfrm>
            <a:off x="1507625" y="4303175"/>
            <a:ext cx="5588400" cy="5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&lt;,w</a:t>
            </a:r>
            <a:r>
              <a:rPr lang="en-GB" baseline="-25000"/>
              <a:t>1</a:t>
            </a:r>
            <a:r>
              <a:rPr lang="en-GB"/>
              <a:t>, w</a:t>
            </a:r>
            <a:r>
              <a:rPr lang="en-GB" baseline="-25000"/>
              <a:t>2 </a:t>
            </a:r>
            <a:r>
              <a:rPr lang="en-GB"/>
              <a:t>,w</a:t>
            </a:r>
            <a:r>
              <a:rPr lang="en-GB" baseline="-25000"/>
              <a:t>3</a:t>
            </a:r>
            <a:r>
              <a:rPr lang="en-GB"/>
              <a:t>, w</a:t>
            </a:r>
            <a:r>
              <a:rPr lang="en-GB" baseline="-25000"/>
              <a:t>4</a:t>
            </a:r>
            <a:r>
              <a:rPr lang="en-GB"/>
              <a:t>, w</a:t>
            </a:r>
            <a:r>
              <a:rPr lang="en-GB" baseline="-25000"/>
              <a:t>5 </a:t>
            </a:r>
            <a:r>
              <a:rPr lang="en-GB"/>
              <a:t>. . .&gt;</a:t>
            </a:r>
            <a:endParaRPr baseline="-25000"/>
          </a:p>
          <a:p>
            <a:pPr marL="0" lvl="0" indent="0" algn="ctr" rtl="0">
              <a:spcBef>
                <a:spcPts val="0"/>
              </a:spcBef>
              <a:spcAft>
                <a:spcPts val="0"/>
              </a:spcAft>
              <a:buNone/>
            </a:pPr>
            <a:endParaRPr baseline="-25000"/>
          </a:p>
          <a:p>
            <a:pPr marL="0" lvl="0" indent="0" algn="ctr" rtl="0">
              <a:spcBef>
                <a:spcPts val="0"/>
              </a:spcBef>
              <a:spcAft>
                <a:spcPts val="0"/>
              </a:spcAft>
              <a:buNone/>
            </a:pPr>
            <a:endParaRPr baseline="-25000"/>
          </a:p>
        </p:txBody>
      </p:sp>
      <p:pic>
        <p:nvPicPr>
          <p:cNvPr id="514" name="Google Shape;514;p35"/>
          <p:cNvPicPr preferRelativeResize="0"/>
          <p:nvPr/>
        </p:nvPicPr>
        <p:blipFill>
          <a:blip r:embed="rId3">
            <a:alphaModFix/>
          </a:blip>
          <a:stretch>
            <a:fillRect/>
          </a:stretch>
        </p:blipFill>
        <p:spPr>
          <a:xfrm>
            <a:off x="2821763" y="1985375"/>
            <a:ext cx="2317500" cy="1136550"/>
          </a:xfrm>
          <a:prstGeom prst="rect">
            <a:avLst/>
          </a:prstGeom>
          <a:noFill/>
          <a:ln>
            <a:noFill/>
          </a:ln>
        </p:spPr>
      </p:pic>
      <p:sp>
        <p:nvSpPr>
          <p:cNvPr id="515" name="Google Shape;515;p35"/>
          <p:cNvSpPr txBox="1"/>
          <p:nvPr/>
        </p:nvSpPr>
        <p:spPr>
          <a:xfrm>
            <a:off x="3022300" y="2598400"/>
            <a:ext cx="261900" cy="3567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Lato"/>
                <a:ea typeface="Lato"/>
                <a:cs typeface="Lato"/>
                <a:sym typeface="Lato"/>
              </a:rPr>
              <a:t>1</a:t>
            </a:r>
            <a:endParaRPr sz="1600" b="1">
              <a:latin typeface="Lato"/>
              <a:ea typeface="Lato"/>
              <a:cs typeface="Lato"/>
              <a:sym typeface="Lato"/>
            </a:endParaRPr>
          </a:p>
        </p:txBody>
      </p:sp>
      <p:sp>
        <p:nvSpPr>
          <p:cNvPr id="516" name="Google Shape;516;p35"/>
          <p:cNvSpPr txBox="1"/>
          <p:nvPr/>
        </p:nvSpPr>
        <p:spPr>
          <a:xfrm>
            <a:off x="3435375" y="2598400"/>
            <a:ext cx="261900" cy="3567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Lato"/>
                <a:ea typeface="Lato"/>
                <a:cs typeface="Lato"/>
                <a:sym typeface="Lato"/>
              </a:rPr>
              <a:t>1</a:t>
            </a:r>
            <a:endParaRPr sz="1600" b="1">
              <a:latin typeface="Lato"/>
              <a:ea typeface="Lato"/>
              <a:cs typeface="Lato"/>
              <a:sym typeface="Lato"/>
            </a:endParaRPr>
          </a:p>
        </p:txBody>
      </p:sp>
      <p:sp>
        <p:nvSpPr>
          <p:cNvPr id="517" name="Google Shape;517;p35"/>
          <p:cNvSpPr txBox="1"/>
          <p:nvPr/>
        </p:nvSpPr>
        <p:spPr>
          <a:xfrm>
            <a:off x="3848450" y="2598400"/>
            <a:ext cx="261900" cy="3567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Lato"/>
                <a:ea typeface="Lato"/>
                <a:cs typeface="Lato"/>
                <a:sym typeface="Lato"/>
              </a:rPr>
              <a:t>2</a:t>
            </a:r>
            <a:endParaRPr sz="1600" b="1">
              <a:latin typeface="Lato"/>
              <a:ea typeface="Lato"/>
              <a:cs typeface="Lato"/>
              <a:sym typeface="Lato"/>
            </a:endParaRPr>
          </a:p>
        </p:txBody>
      </p:sp>
      <p:sp>
        <p:nvSpPr>
          <p:cNvPr id="518" name="Google Shape;518;p35"/>
          <p:cNvSpPr txBox="1"/>
          <p:nvPr/>
        </p:nvSpPr>
        <p:spPr>
          <a:xfrm>
            <a:off x="4261525" y="2598400"/>
            <a:ext cx="261900" cy="3567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Lato"/>
                <a:ea typeface="Lato"/>
                <a:cs typeface="Lato"/>
                <a:sym typeface="Lato"/>
              </a:rPr>
              <a:t>2</a:t>
            </a:r>
            <a:endParaRPr sz="1600" b="1">
              <a:latin typeface="Lato"/>
              <a:ea typeface="Lato"/>
              <a:cs typeface="Lato"/>
              <a:sym typeface="Lato"/>
            </a:endParaRPr>
          </a:p>
        </p:txBody>
      </p:sp>
      <p:sp>
        <p:nvSpPr>
          <p:cNvPr id="519" name="Google Shape;519;p35"/>
          <p:cNvSpPr txBox="1"/>
          <p:nvPr/>
        </p:nvSpPr>
        <p:spPr>
          <a:xfrm>
            <a:off x="4674600" y="2598400"/>
            <a:ext cx="261900" cy="3567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Lato"/>
                <a:ea typeface="Lato"/>
                <a:cs typeface="Lato"/>
                <a:sym typeface="Lato"/>
              </a:rPr>
              <a:t>7</a:t>
            </a:r>
            <a:endParaRPr sz="1600" b="1">
              <a:latin typeface="Lato"/>
              <a:ea typeface="Lato"/>
              <a:cs typeface="Lato"/>
              <a:sym typeface="Lato"/>
            </a:endParaRPr>
          </a:p>
        </p:txBody>
      </p:sp>
      <p:cxnSp>
        <p:nvCxnSpPr>
          <p:cNvPr id="520" name="Google Shape;520;p35"/>
          <p:cNvCxnSpPr/>
          <p:nvPr/>
        </p:nvCxnSpPr>
        <p:spPr>
          <a:xfrm rot="10800000">
            <a:off x="3153400" y="2954850"/>
            <a:ext cx="220200" cy="1466100"/>
          </a:xfrm>
          <a:prstGeom prst="straightConnector1">
            <a:avLst/>
          </a:prstGeom>
          <a:noFill/>
          <a:ln w="19050" cap="flat" cmpd="sng">
            <a:solidFill>
              <a:schemeClr val="accent1"/>
            </a:solidFill>
            <a:prstDash val="solid"/>
            <a:round/>
            <a:headEnd type="none" w="med" len="med"/>
            <a:tailEnd type="triangle" w="med" len="med"/>
          </a:ln>
        </p:spPr>
      </p:cxnSp>
      <p:cxnSp>
        <p:nvCxnSpPr>
          <p:cNvPr id="521" name="Google Shape;521;p35"/>
          <p:cNvCxnSpPr/>
          <p:nvPr/>
        </p:nvCxnSpPr>
        <p:spPr>
          <a:xfrm rot="10800000">
            <a:off x="3566375" y="2954875"/>
            <a:ext cx="260400" cy="1486200"/>
          </a:xfrm>
          <a:prstGeom prst="straightConnector1">
            <a:avLst/>
          </a:prstGeom>
          <a:noFill/>
          <a:ln w="19050" cap="flat" cmpd="sng">
            <a:solidFill>
              <a:schemeClr val="accent1"/>
            </a:solidFill>
            <a:prstDash val="solid"/>
            <a:round/>
            <a:headEnd type="none" w="med" len="med"/>
            <a:tailEnd type="triangle" w="med" len="med"/>
          </a:ln>
        </p:spPr>
      </p:cxnSp>
      <p:cxnSp>
        <p:nvCxnSpPr>
          <p:cNvPr id="522" name="Google Shape;522;p35"/>
          <p:cNvCxnSpPr/>
          <p:nvPr/>
        </p:nvCxnSpPr>
        <p:spPr>
          <a:xfrm rot="10800000">
            <a:off x="3979450" y="2954875"/>
            <a:ext cx="340800" cy="1556700"/>
          </a:xfrm>
          <a:prstGeom prst="straightConnector1">
            <a:avLst/>
          </a:prstGeom>
          <a:noFill/>
          <a:ln w="19050" cap="flat" cmpd="sng">
            <a:solidFill>
              <a:schemeClr val="accent1"/>
            </a:solidFill>
            <a:prstDash val="solid"/>
            <a:round/>
            <a:headEnd type="none" w="med" len="med"/>
            <a:tailEnd type="triangle" w="med" len="med"/>
          </a:ln>
        </p:spPr>
      </p:cxnSp>
      <p:cxnSp>
        <p:nvCxnSpPr>
          <p:cNvPr id="523" name="Google Shape;523;p35"/>
          <p:cNvCxnSpPr/>
          <p:nvPr/>
        </p:nvCxnSpPr>
        <p:spPr>
          <a:xfrm rot="10800000">
            <a:off x="4392500" y="2955125"/>
            <a:ext cx="421200" cy="1536300"/>
          </a:xfrm>
          <a:prstGeom prst="straightConnector1">
            <a:avLst/>
          </a:prstGeom>
          <a:noFill/>
          <a:ln w="19050" cap="flat" cmpd="sng">
            <a:solidFill>
              <a:schemeClr val="accent1"/>
            </a:solidFill>
            <a:prstDash val="solid"/>
            <a:round/>
            <a:headEnd type="none" w="med" len="med"/>
            <a:tailEnd type="triangle" w="med" len="med"/>
          </a:ln>
        </p:spPr>
      </p:cxnSp>
      <p:cxnSp>
        <p:nvCxnSpPr>
          <p:cNvPr id="524" name="Google Shape;524;p35"/>
          <p:cNvCxnSpPr/>
          <p:nvPr/>
        </p:nvCxnSpPr>
        <p:spPr>
          <a:xfrm rot="10800000">
            <a:off x="4805300" y="2954975"/>
            <a:ext cx="310500" cy="1455900"/>
          </a:xfrm>
          <a:prstGeom prst="straightConnector1">
            <a:avLst/>
          </a:prstGeom>
          <a:noFill/>
          <a:ln w="19050" cap="flat" cmpd="sng">
            <a:solidFill>
              <a:schemeClr val="accent1"/>
            </a:solidFill>
            <a:prstDash val="solid"/>
            <a:round/>
            <a:headEnd type="none" w="med" len="med"/>
            <a:tailEnd type="triangle" w="med" len="med"/>
          </a:ln>
        </p:spPr>
      </p:cxnSp>
      <p:cxnSp>
        <p:nvCxnSpPr>
          <p:cNvPr id="525" name="Google Shape;525;p35"/>
          <p:cNvCxnSpPr/>
          <p:nvPr/>
        </p:nvCxnSpPr>
        <p:spPr>
          <a:xfrm rot="10800000" flipH="1">
            <a:off x="5568975" y="1893225"/>
            <a:ext cx="1037400" cy="2638500"/>
          </a:xfrm>
          <a:prstGeom prst="straightConnector1">
            <a:avLst/>
          </a:prstGeom>
          <a:noFill/>
          <a:ln w="19050" cap="flat" cmpd="sng">
            <a:solidFill>
              <a:schemeClr val="accent1"/>
            </a:solidFill>
            <a:prstDash val="solid"/>
            <a:round/>
            <a:headEnd type="none" w="med" len="med"/>
            <a:tailEnd type="triangle" w="med" len="med"/>
          </a:ln>
        </p:spPr>
      </p:cxnSp>
      <p:cxnSp>
        <p:nvCxnSpPr>
          <p:cNvPr id="526" name="Google Shape;526;p35"/>
          <p:cNvCxnSpPr/>
          <p:nvPr/>
        </p:nvCxnSpPr>
        <p:spPr>
          <a:xfrm rot="10800000" flipH="1">
            <a:off x="5589125" y="2074500"/>
            <a:ext cx="1047600" cy="2427000"/>
          </a:xfrm>
          <a:prstGeom prst="straightConnector1">
            <a:avLst/>
          </a:prstGeom>
          <a:noFill/>
          <a:ln w="19050" cap="flat" cmpd="sng">
            <a:solidFill>
              <a:schemeClr val="accent1"/>
            </a:solidFill>
            <a:prstDash val="solid"/>
            <a:round/>
            <a:headEnd type="none" w="med" len="med"/>
            <a:tailEnd type="triangle" w="med" len="med"/>
          </a:ln>
        </p:spPr>
      </p:cxnSp>
      <p:cxnSp>
        <p:nvCxnSpPr>
          <p:cNvPr id="527" name="Google Shape;527;p35"/>
          <p:cNvCxnSpPr/>
          <p:nvPr/>
        </p:nvCxnSpPr>
        <p:spPr>
          <a:xfrm rot="10800000" flipH="1">
            <a:off x="5579050" y="2346650"/>
            <a:ext cx="1037100" cy="2175000"/>
          </a:xfrm>
          <a:prstGeom prst="straightConnector1">
            <a:avLst/>
          </a:prstGeom>
          <a:noFill/>
          <a:ln w="19050" cap="flat" cmpd="sng">
            <a:solidFill>
              <a:schemeClr val="accent1"/>
            </a:solidFill>
            <a:prstDash val="solid"/>
            <a:round/>
            <a:headEnd type="none" w="med" len="med"/>
            <a:tailEnd type="triangle" w="med" len="med"/>
          </a:ln>
        </p:spPr>
      </p:cxnSp>
      <p:cxnSp>
        <p:nvCxnSpPr>
          <p:cNvPr id="528" name="Google Shape;528;p35"/>
          <p:cNvCxnSpPr/>
          <p:nvPr/>
        </p:nvCxnSpPr>
        <p:spPr>
          <a:xfrm rot="10800000" flipH="1">
            <a:off x="5568975" y="2589700"/>
            <a:ext cx="1019400" cy="1952100"/>
          </a:xfrm>
          <a:prstGeom prst="straightConnector1">
            <a:avLst/>
          </a:prstGeom>
          <a:noFill/>
          <a:ln w="19050" cap="flat" cmpd="sng">
            <a:solidFill>
              <a:schemeClr val="accent1"/>
            </a:solidFill>
            <a:prstDash val="solid"/>
            <a:round/>
            <a:headEnd type="none" w="med" len="med"/>
            <a:tailEnd type="triangle" w="med" len="med"/>
          </a:ln>
        </p:spPr>
      </p:cxnSp>
      <p:cxnSp>
        <p:nvCxnSpPr>
          <p:cNvPr id="529" name="Google Shape;529;p35"/>
          <p:cNvCxnSpPr/>
          <p:nvPr/>
        </p:nvCxnSpPr>
        <p:spPr>
          <a:xfrm rot="10800000" flipH="1">
            <a:off x="5568975" y="2830000"/>
            <a:ext cx="987000" cy="1711800"/>
          </a:xfrm>
          <a:prstGeom prst="straightConnector1">
            <a:avLst/>
          </a:prstGeom>
          <a:noFill/>
          <a:ln w="19050" cap="flat" cmpd="sng">
            <a:solidFill>
              <a:schemeClr val="accent1"/>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77525" y="309100"/>
            <a:ext cx="3868500" cy="62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the hell is Chess?</a:t>
            </a:r>
            <a:endParaRPr/>
          </a:p>
        </p:txBody>
      </p:sp>
      <p:pic>
        <p:nvPicPr>
          <p:cNvPr id="235" name="Google Shape;235;p18"/>
          <p:cNvPicPr preferRelativeResize="0"/>
          <p:nvPr/>
        </p:nvPicPr>
        <p:blipFill rotWithShape="1">
          <a:blip r:embed="rId3">
            <a:alphaModFix/>
          </a:blip>
          <a:srcRect b="1545"/>
          <a:stretch/>
        </p:blipFill>
        <p:spPr>
          <a:xfrm>
            <a:off x="2732824" y="1748397"/>
            <a:ext cx="3071841" cy="2890436"/>
          </a:xfrm>
          <a:prstGeom prst="rect">
            <a:avLst/>
          </a:prstGeom>
          <a:noFill/>
          <a:ln>
            <a:noFill/>
          </a:ln>
        </p:spPr>
      </p:pic>
      <p:sp>
        <p:nvSpPr>
          <p:cNvPr id="236" name="Google Shape;236;p18"/>
          <p:cNvSpPr txBox="1">
            <a:spLocks noGrp="1"/>
          </p:cNvSpPr>
          <p:nvPr>
            <p:ph type="title"/>
          </p:nvPr>
        </p:nvSpPr>
        <p:spPr>
          <a:xfrm>
            <a:off x="3148100" y="4638675"/>
            <a:ext cx="2241300" cy="52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t>6 Unique Pieces</a:t>
            </a:r>
            <a:endParaRPr sz="2000"/>
          </a:p>
        </p:txBody>
      </p:sp>
      <p:cxnSp>
        <p:nvCxnSpPr>
          <p:cNvPr id="237" name="Google Shape;237;p18"/>
          <p:cNvCxnSpPr/>
          <p:nvPr/>
        </p:nvCxnSpPr>
        <p:spPr>
          <a:xfrm>
            <a:off x="6005276" y="1928777"/>
            <a:ext cx="4800" cy="2709900"/>
          </a:xfrm>
          <a:prstGeom prst="straightConnector1">
            <a:avLst/>
          </a:prstGeom>
          <a:noFill/>
          <a:ln w="28575" cap="flat" cmpd="sng">
            <a:solidFill>
              <a:schemeClr val="dk2"/>
            </a:solidFill>
            <a:prstDash val="solid"/>
            <a:round/>
            <a:headEnd type="none" w="med" len="med"/>
            <a:tailEnd type="triangle" w="med" len="med"/>
          </a:ln>
        </p:spPr>
      </p:cxnSp>
      <p:sp>
        <p:nvSpPr>
          <p:cNvPr id="238" name="Google Shape;238;p18"/>
          <p:cNvSpPr txBox="1">
            <a:spLocks noGrp="1"/>
          </p:cNvSpPr>
          <p:nvPr>
            <p:ph type="title"/>
          </p:nvPr>
        </p:nvSpPr>
        <p:spPr>
          <a:xfrm>
            <a:off x="4065770" y="1118850"/>
            <a:ext cx="405900" cy="52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t>8</a:t>
            </a:r>
            <a:endParaRPr sz="1600"/>
          </a:p>
        </p:txBody>
      </p:sp>
      <p:sp>
        <p:nvSpPr>
          <p:cNvPr id="239" name="Google Shape;239;p18"/>
          <p:cNvSpPr txBox="1">
            <a:spLocks noGrp="1"/>
          </p:cNvSpPr>
          <p:nvPr>
            <p:ph type="title"/>
          </p:nvPr>
        </p:nvSpPr>
        <p:spPr>
          <a:xfrm>
            <a:off x="6005276" y="2932866"/>
            <a:ext cx="405900" cy="52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t>8</a:t>
            </a:r>
            <a:endParaRPr sz="1600"/>
          </a:p>
        </p:txBody>
      </p:sp>
      <p:cxnSp>
        <p:nvCxnSpPr>
          <p:cNvPr id="240" name="Google Shape;240;p18"/>
          <p:cNvCxnSpPr/>
          <p:nvPr/>
        </p:nvCxnSpPr>
        <p:spPr>
          <a:xfrm flipH="1">
            <a:off x="2901510" y="1535629"/>
            <a:ext cx="2734500" cy="90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36"/>
          <p:cNvSpPr txBox="1">
            <a:spLocks noGrp="1"/>
          </p:cNvSpPr>
          <p:nvPr>
            <p:ph type="title"/>
          </p:nvPr>
        </p:nvSpPr>
        <p:spPr>
          <a:xfrm>
            <a:off x="1297500" y="393750"/>
            <a:ext cx="7038900" cy="6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But what about the weights?</a:t>
            </a:r>
            <a:endParaRPr/>
          </a:p>
        </p:txBody>
      </p:sp>
      <p:sp>
        <p:nvSpPr>
          <p:cNvPr id="535" name="Google Shape;535;p36"/>
          <p:cNvSpPr txBox="1">
            <a:spLocks noGrp="1"/>
          </p:cNvSpPr>
          <p:nvPr>
            <p:ph type="title"/>
          </p:nvPr>
        </p:nvSpPr>
        <p:spPr>
          <a:xfrm>
            <a:off x="546325" y="1910750"/>
            <a:ext cx="4418400" cy="58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Can we let nature decide?</a:t>
            </a:r>
            <a:endParaRPr/>
          </a:p>
        </p:txBody>
      </p:sp>
      <p:pic>
        <p:nvPicPr>
          <p:cNvPr id="536" name="Google Shape;536;p36" descr="The 100 best nonfiction books: No 60 – On the Origin of Species by Charles  Darwin (1859) | Science and nature books | The Guardian"/>
          <p:cNvPicPr preferRelativeResize="0"/>
          <p:nvPr/>
        </p:nvPicPr>
        <p:blipFill>
          <a:blip r:embed="rId3">
            <a:alphaModFix/>
          </a:blip>
          <a:stretch>
            <a:fillRect/>
          </a:stretch>
        </p:blipFill>
        <p:spPr>
          <a:xfrm>
            <a:off x="5738775" y="1584125"/>
            <a:ext cx="1733550" cy="1733550"/>
          </a:xfrm>
          <a:prstGeom prst="rect">
            <a:avLst/>
          </a:prstGeom>
          <a:noFill/>
          <a:ln>
            <a:noFill/>
          </a:ln>
        </p:spPr>
      </p:pic>
      <p:pic>
        <p:nvPicPr>
          <p:cNvPr id="537" name="Google Shape;537;p36" descr="Image result for funny evolution picture"/>
          <p:cNvPicPr preferRelativeResize="0"/>
          <p:nvPr/>
        </p:nvPicPr>
        <p:blipFill rotWithShape="1">
          <a:blip r:embed="rId4">
            <a:alphaModFix/>
          </a:blip>
          <a:srcRect l="10269" r="5206" b="25975"/>
          <a:stretch/>
        </p:blipFill>
        <p:spPr>
          <a:xfrm>
            <a:off x="4794125" y="3611250"/>
            <a:ext cx="3622851" cy="1170750"/>
          </a:xfrm>
          <a:prstGeom prst="rect">
            <a:avLst/>
          </a:prstGeom>
          <a:noFill/>
          <a:ln>
            <a:noFill/>
          </a:ln>
        </p:spPr>
      </p:pic>
      <p:sp>
        <p:nvSpPr>
          <p:cNvPr id="538" name="Google Shape;538;p36"/>
          <p:cNvSpPr txBox="1">
            <a:spLocks noGrp="1"/>
          </p:cNvSpPr>
          <p:nvPr>
            <p:ph type="title"/>
          </p:nvPr>
        </p:nvSpPr>
        <p:spPr>
          <a:xfrm>
            <a:off x="849800" y="2673450"/>
            <a:ext cx="4418400" cy="9378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GB"/>
              <a:t>Genetic algorithms and natural selection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5"/>
                                        </p:tgtEl>
                                        <p:attrNameLst>
                                          <p:attrName>style.visibility</p:attrName>
                                        </p:attrNameLst>
                                      </p:cBhvr>
                                      <p:to>
                                        <p:strVal val="visible"/>
                                      </p:to>
                                    </p:set>
                                    <p:animEffect transition="in" filter="fade">
                                      <p:cBhvr>
                                        <p:cTn id="7" dur="1"/>
                                        <p:tgtEl>
                                          <p:spTgt spid="535"/>
                                        </p:tgtEl>
                                      </p:cBhvr>
                                    </p:animEffect>
                                  </p:childTnLst>
                                </p:cTn>
                              </p:par>
                              <p:par>
                                <p:cTn id="8" presetID="10" presetClass="entr" presetSubtype="0" fill="hold" nodeType="withEffect">
                                  <p:stCondLst>
                                    <p:cond delay="0"/>
                                  </p:stCondLst>
                                  <p:childTnLst>
                                    <p:set>
                                      <p:cBhvr>
                                        <p:cTn id="9" dur="1" fill="hold">
                                          <p:stCondLst>
                                            <p:cond delay="0"/>
                                          </p:stCondLst>
                                        </p:cTn>
                                        <p:tgtEl>
                                          <p:spTgt spid="536"/>
                                        </p:tgtEl>
                                        <p:attrNameLst>
                                          <p:attrName>style.visibility</p:attrName>
                                        </p:attrNameLst>
                                      </p:cBhvr>
                                      <p:to>
                                        <p:strVal val="visible"/>
                                      </p:to>
                                    </p:set>
                                    <p:animEffect transition="in" filter="fade">
                                      <p:cBhvr>
                                        <p:cTn id="10" dur="1"/>
                                        <p:tgtEl>
                                          <p:spTgt spid="536"/>
                                        </p:tgtEl>
                                      </p:cBhvr>
                                    </p:animEffect>
                                  </p:childTnLst>
                                </p:cTn>
                              </p:par>
                              <p:par>
                                <p:cTn id="11" presetID="10" presetClass="entr" presetSubtype="0" fill="hold" nodeType="withEffect">
                                  <p:stCondLst>
                                    <p:cond delay="0"/>
                                  </p:stCondLst>
                                  <p:childTnLst>
                                    <p:set>
                                      <p:cBhvr>
                                        <p:cTn id="12" dur="1" fill="hold">
                                          <p:stCondLst>
                                            <p:cond delay="0"/>
                                          </p:stCondLst>
                                        </p:cTn>
                                        <p:tgtEl>
                                          <p:spTgt spid="537"/>
                                        </p:tgtEl>
                                        <p:attrNameLst>
                                          <p:attrName>style.visibility</p:attrName>
                                        </p:attrNameLst>
                                      </p:cBhvr>
                                      <p:to>
                                        <p:strVal val="visible"/>
                                      </p:to>
                                    </p:set>
                                    <p:animEffect transition="in" filter="fade">
                                      <p:cBhvr>
                                        <p:cTn id="13" dur="1"/>
                                        <p:tgtEl>
                                          <p:spTgt spid="53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38"/>
                                        </p:tgtEl>
                                        <p:attrNameLst>
                                          <p:attrName>style.visibility</p:attrName>
                                        </p:attrNameLst>
                                      </p:cBhvr>
                                      <p:to>
                                        <p:strVal val="visible"/>
                                      </p:to>
                                    </p:set>
                                    <p:animEffect transition="in" filter="fade">
                                      <p:cBhvr>
                                        <p:cTn id="18" dur="1"/>
                                        <p:tgtEl>
                                          <p:spTgt spid="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 organism as a binary chromosome</a:t>
            </a:r>
            <a:endParaRPr/>
          </a:p>
        </p:txBody>
      </p:sp>
      <p:sp>
        <p:nvSpPr>
          <p:cNvPr id="544" name="Google Shape;544;p37"/>
          <p:cNvSpPr txBox="1">
            <a:spLocks noGrp="1"/>
          </p:cNvSpPr>
          <p:nvPr>
            <p:ph type="title"/>
          </p:nvPr>
        </p:nvSpPr>
        <p:spPr>
          <a:xfrm>
            <a:off x="251400" y="2086925"/>
            <a:ext cx="3283500" cy="19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 ‘organism’ is a unique solution </a:t>
            </a:r>
            <a:endParaRPr/>
          </a:p>
          <a:p>
            <a:pPr marL="0" lvl="0" indent="0" algn="l" rtl="0">
              <a:spcBef>
                <a:spcPts val="0"/>
              </a:spcBef>
              <a:spcAft>
                <a:spcPts val="0"/>
              </a:spcAft>
              <a:buNone/>
            </a:pPr>
            <a:r>
              <a:rPr lang="en-GB"/>
              <a:t>→ a set of weights for our heuristic</a:t>
            </a:r>
            <a:endParaRPr/>
          </a:p>
        </p:txBody>
      </p:sp>
      <p:sp>
        <p:nvSpPr>
          <p:cNvPr id="545" name="Google Shape;545;p37"/>
          <p:cNvSpPr txBox="1">
            <a:spLocks noGrp="1"/>
          </p:cNvSpPr>
          <p:nvPr>
            <p:ph type="title"/>
          </p:nvPr>
        </p:nvSpPr>
        <p:spPr>
          <a:xfrm>
            <a:off x="3937550" y="2026475"/>
            <a:ext cx="4763400" cy="5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0010 1010 1011 1000 1111 0101 </a:t>
            </a:r>
            <a:endParaRPr/>
          </a:p>
        </p:txBody>
      </p:sp>
      <p:cxnSp>
        <p:nvCxnSpPr>
          <p:cNvPr id="546" name="Google Shape;546;p37"/>
          <p:cNvCxnSpPr/>
          <p:nvPr/>
        </p:nvCxnSpPr>
        <p:spPr>
          <a:xfrm flipH="1">
            <a:off x="4781625" y="1974275"/>
            <a:ext cx="10200" cy="644400"/>
          </a:xfrm>
          <a:prstGeom prst="straightConnector1">
            <a:avLst/>
          </a:prstGeom>
          <a:noFill/>
          <a:ln w="28575" cap="flat" cmpd="sng">
            <a:solidFill>
              <a:schemeClr val="lt2"/>
            </a:solidFill>
            <a:prstDash val="solid"/>
            <a:round/>
            <a:headEnd type="none" w="med" len="med"/>
            <a:tailEnd type="none" w="med" len="med"/>
          </a:ln>
        </p:spPr>
      </p:cxnSp>
      <p:cxnSp>
        <p:nvCxnSpPr>
          <p:cNvPr id="547" name="Google Shape;547;p37"/>
          <p:cNvCxnSpPr/>
          <p:nvPr/>
        </p:nvCxnSpPr>
        <p:spPr>
          <a:xfrm flipH="1">
            <a:off x="5487900" y="1974275"/>
            <a:ext cx="10200" cy="644400"/>
          </a:xfrm>
          <a:prstGeom prst="straightConnector1">
            <a:avLst/>
          </a:prstGeom>
          <a:noFill/>
          <a:ln w="28575" cap="flat" cmpd="sng">
            <a:solidFill>
              <a:schemeClr val="lt2"/>
            </a:solidFill>
            <a:prstDash val="solid"/>
            <a:round/>
            <a:headEnd type="none" w="med" len="med"/>
            <a:tailEnd type="none" w="med" len="med"/>
          </a:ln>
        </p:spPr>
      </p:cxnSp>
      <p:cxnSp>
        <p:nvCxnSpPr>
          <p:cNvPr id="548" name="Google Shape;548;p37"/>
          <p:cNvCxnSpPr/>
          <p:nvPr/>
        </p:nvCxnSpPr>
        <p:spPr>
          <a:xfrm flipH="1">
            <a:off x="6068775" y="1974275"/>
            <a:ext cx="10200" cy="644400"/>
          </a:xfrm>
          <a:prstGeom prst="straightConnector1">
            <a:avLst/>
          </a:prstGeom>
          <a:noFill/>
          <a:ln w="28575" cap="flat" cmpd="sng">
            <a:solidFill>
              <a:schemeClr val="lt2"/>
            </a:solidFill>
            <a:prstDash val="solid"/>
            <a:round/>
            <a:headEnd type="none" w="med" len="med"/>
            <a:tailEnd type="none" w="med" len="med"/>
          </a:ln>
        </p:spPr>
      </p:cxnSp>
      <p:cxnSp>
        <p:nvCxnSpPr>
          <p:cNvPr id="549" name="Google Shape;549;p37"/>
          <p:cNvCxnSpPr/>
          <p:nvPr/>
        </p:nvCxnSpPr>
        <p:spPr>
          <a:xfrm flipH="1">
            <a:off x="6900475" y="1974275"/>
            <a:ext cx="10200" cy="644400"/>
          </a:xfrm>
          <a:prstGeom prst="straightConnector1">
            <a:avLst/>
          </a:prstGeom>
          <a:noFill/>
          <a:ln w="28575" cap="flat" cmpd="sng">
            <a:solidFill>
              <a:schemeClr val="lt2"/>
            </a:solidFill>
            <a:prstDash val="solid"/>
            <a:round/>
            <a:headEnd type="none" w="med" len="med"/>
            <a:tailEnd type="none" w="med" len="med"/>
          </a:ln>
        </p:spPr>
      </p:cxnSp>
      <p:cxnSp>
        <p:nvCxnSpPr>
          <p:cNvPr id="550" name="Google Shape;550;p37"/>
          <p:cNvCxnSpPr/>
          <p:nvPr/>
        </p:nvCxnSpPr>
        <p:spPr>
          <a:xfrm flipH="1">
            <a:off x="7400750" y="1974275"/>
            <a:ext cx="10200" cy="644400"/>
          </a:xfrm>
          <a:prstGeom prst="straightConnector1">
            <a:avLst/>
          </a:prstGeom>
          <a:noFill/>
          <a:ln w="28575" cap="flat" cmpd="sng">
            <a:solidFill>
              <a:schemeClr val="lt2"/>
            </a:solidFill>
            <a:prstDash val="solid"/>
            <a:round/>
            <a:headEnd type="none" w="med" len="med"/>
            <a:tailEnd type="none" w="med" len="med"/>
          </a:ln>
        </p:spPr>
      </p:cxnSp>
      <p:sp>
        <p:nvSpPr>
          <p:cNvPr id="551" name="Google Shape;551;p37"/>
          <p:cNvSpPr txBox="1">
            <a:spLocks noGrp="1"/>
          </p:cNvSpPr>
          <p:nvPr>
            <p:ph type="title"/>
          </p:nvPr>
        </p:nvSpPr>
        <p:spPr>
          <a:xfrm>
            <a:off x="4191275" y="3013200"/>
            <a:ext cx="492000" cy="5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2 </a:t>
            </a:r>
            <a:endParaRPr/>
          </a:p>
        </p:txBody>
      </p:sp>
      <p:sp>
        <p:nvSpPr>
          <p:cNvPr id="552" name="Google Shape;552;p37"/>
          <p:cNvSpPr txBox="1">
            <a:spLocks noGrp="1"/>
          </p:cNvSpPr>
          <p:nvPr>
            <p:ph type="title"/>
          </p:nvPr>
        </p:nvSpPr>
        <p:spPr>
          <a:xfrm>
            <a:off x="4837150" y="3013200"/>
            <a:ext cx="742500" cy="5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10 </a:t>
            </a:r>
            <a:endParaRPr/>
          </a:p>
        </p:txBody>
      </p:sp>
      <p:sp>
        <p:nvSpPr>
          <p:cNvPr id="553" name="Google Shape;553;p37"/>
          <p:cNvSpPr txBox="1">
            <a:spLocks noGrp="1"/>
          </p:cNvSpPr>
          <p:nvPr>
            <p:ph type="title"/>
          </p:nvPr>
        </p:nvSpPr>
        <p:spPr>
          <a:xfrm>
            <a:off x="6236575" y="3013200"/>
            <a:ext cx="492000" cy="5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8 </a:t>
            </a:r>
            <a:endParaRPr/>
          </a:p>
        </p:txBody>
      </p:sp>
      <p:sp>
        <p:nvSpPr>
          <p:cNvPr id="554" name="Google Shape;554;p37"/>
          <p:cNvSpPr txBox="1">
            <a:spLocks noGrp="1"/>
          </p:cNvSpPr>
          <p:nvPr>
            <p:ph type="title"/>
          </p:nvPr>
        </p:nvSpPr>
        <p:spPr>
          <a:xfrm>
            <a:off x="6921850" y="3013200"/>
            <a:ext cx="558900" cy="5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15 </a:t>
            </a:r>
            <a:endParaRPr/>
          </a:p>
        </p:txBody>
      </p:sp>
      <p:sp>
        <p:nvSpPr>
          <p:cNvPr id="555" name="Google Shape;555;p37"/>
          <p:cNvSpPr txBox="1">
            <a:spLocks noGrp="1"/>
          </p:cNvSpPr>
          <p:nvPr>
            <p:ph type="title"/>
          </p:nvPr>
        </p:nvSpPr>
        <p:spPr>
          <a:xfrm>
            <a:off x="7579050" y="3013200"/>
            <a:ext cx="377400" cy="5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5 </a:t>
            </a:r>
            <a:endParaRPr/>
          </a:p>
        </p:txBody>
      </p:sp>
      <p:sp>
        <p:nvSpPr>
          <p:cNvPr id="556" name="Google Shape;556;p37"/>
          <p:cNvSpPr txBox="1">
            <a:spLocks noGrp="1"/>
          </p:cNvSpPr>
          <p:nvPr>
            <p:ph type="title"/>
          </p:nvPr>
        </p:nvSpPr>
        <p:spPr>
          <a:xfrm>
            <a:off x="5551288" y="3013200"/>
            <a:ext cx="492000" cy="5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11 </a:t>
            </a:r>
            <a:endParaRPr/>
          </a:p>
        </p:txBody>
      </p:sp>
      <p:pic>
        <p:nvPicPr>
          <p:cNvPr id="557" name="Google Shape;557;p37"/>
          <p:cNvPicPr preferRelativeResize="0"/>
          <p:nvPr/>
        </p:nvPicPr>
        <p:blipFill rotWithShape="1">
          <a:blip r:embed="rId3">
            <a:alphaModFix/>
          </a:blip>
          <a:srcRect l="5914" t="15818" r="75882" b="48738"/>
          <a:stretch/>
        </p:blipFill>
        <p:spPr>
          <a:xfrm>
            <a:off x="6990375" y="3867050"/>
            <a:ext cx="421850" cy="402825"/>
          </a:xfrm>
          <a:prstGeom prst="rect">
            <a:avLst/>
          </a:prstGeom>
          <a:noFill/>
          <a:ln>
            <a:noFill/>
          </a:ln>
        </p:spPr>
      </p:pic>
      <p:pic>
        <p:nvPicPr>
          <p:cNvPr id="558" name="Google Shape;558;p37"/>
          <p:cNvPicPr preferRelativeResize="0"/>
          <p:nvPr/>
        </p:nvPicPr>
        <p:blipFill rotWithShape="1">
          <a:blip r:embed="rId3">
            <a:alphaModFix/>
          </a:blip>
          <a:srcRect l="22351" t="15818" r="59445" b="48738"/>
          <a:stretch/>
        </p:blipFill>
        <p:spPr>
          <a:xfrm>
            <a:off x="6271650" y="3867050"/>
            <a:ext cx="421850" cy="402825"/>
          </a:xfrm>
          <a:prstGeom prst="rect">
            <a:avLst/>
          </a:prstGeom>
          <a:noFill/>
          <a:ln>
            <a:noFill/>
          </a:ln>
        </p:spPr>
      </p:pic>
      <p:pic>
        <p:nvPicPr>
          <p:cNvPr id="559" name="Google Shape;559;p37"/>
          <p:cNvPicPr preferRelativeResize="0"/>
          <p:nvPr/>
        </p:nvPicPr>
        <p:blipFill rotWithShape="1">
          <a:blip r:embed="rId3">
            <a:alphaModFix/>
          </a:blip>
          <a:srcRect l="42076" t="15818" r="39720" b="48738"/>
          <a:stretch/>
        </p:blipFill>
        <p:spPr>
          <a:xfrm>
            <a:off x="5587425" y="3867050"/>
            <a:ext cx="421850" cy="402825"/>
          </a:xfrm>
          <a:prstGeom prst="rect">
            <a:avLst/>
          </a:prstGeom>
          <a:noFill/>
          <a:ln>
            <a:noFill/>
          </a:ln>
        </p:spPr>
      </p:pic>
      <p:pic>
        <p:nvPicPr>
          <p:cNvPr id="560" name="Google Shape;560;p37"/>
          <p:cNvPicPr preferRelativeResize="0"/>
          <p:nvPr/>
        </p:nvPicPr>
        <p:blipFill rotWithShape="1">
          <a:blip r:embed="rId3">
            <a:alphaModFix/>
          </a:blip>
          <a:srcRect l="58513" t="15818" r="23283" b="48738"/>
          <a:stretch/>
        </p:blipFill>
        <p:spPr>
          <a:xfrm>
            <a:off x="4903200" y="3867050"/>
            <a:ext cx="421850" cy="402825"/>
          </a:xfrm>
          <a:prstGeom prst="rect">
            <a:avLst/>
          </a:prstGeom>
          <a:noFill/>
          <a:ln>
            <a:noFill/>
          </a:ln>
        </p:spPr>
      </p:pic>
      <p:pic>
        <p:nvPicPr>
          <p:cNvPr id="561" name="Google Shape;561;p37"/>
          <p:cNvPicPr preferRelativeResize="0"/>
          <p:nvPr/>
        </p:nvPicPr>
        <p:blipFill rotWithShape="1">
          <a:blip r:embed="rId3">
            <a:alphaModFix/>
          </a:blip>
          <a:srcRect l="78238" t="15818" r="3558" b="48738"/>
          <a:stretch/>
        </p:blipFill>
        <p:spPr>
          <a:xfrm>
            <a:off x="4226350" y="3867050"/>
            <a:ext cx="421850" cy="402825"/>
          </a:xfrm>
          <a:prstGeom prst="rect">
            <a:avLst/>
          </a:prstGeom>
          <a:noFill/>
          <a:ln>
            <a:noFill/>
          </a:ln>
        </p:spPr>
      </p:pic>
      <p:sp>
        <p:nvSpPr>
          <p:cNvPr id="562" name="Google Shape;562;p37"/>
          <p:cNvSpPr txBox="1">
            <a:spLocks noGrp="1"/>
          </p:cNvSpPr>
          <p:nvPr>
            <p:ph type="title"/>
          </p:nvPr>
        </p:nvSpPr>
        <p:spPr>
          <a:xfrm>
            <a:off x="7579050" y="3798450"/>
            <a:ext cx="855600" cy="5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t>King safety </a:t>
            </a:r>
            <a:endParaRPr sz="1600"/>
          </a:p>
        </p:txBody>
      </p:sp>
      <p:sp>
        <p:nvSpPr>
          <p:cNvPr id="563" name="Google Shape;563;p37"/>
          <p:cNvSpPr/>
          <p:nvPr/>
        </p:nvSpPr>
        <p:spPr>
          <a:xfrm>
            <a:off x="7452150" y="2104825"/>
            <a:ext cx="725100" cy="4029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txBox="1"/>
          <p:nvPr/>
        </p:nvSpPr>
        <p:spPr>
          <a:xfrm>
            <a:off x="7673700" y="1765325"/>
            <a:ext cx="855600" cy="3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6"/>
                </a:solidFill>
                <a:latin typeface="Lato"/>
                <a:ea typeface="Lato"/>
                <a:cs typeface="Lato"/>
                <a:sym typeface="Lato"/>
              </a:rPr>
              <a:t>Gene</a:t>
            </a:r>
            <a:endParaRPr>
              <a:solidFill>
                <a:schemeClr val="accent6"/>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3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Simulating natural selection</a:t>
            </a:r>
            <a:endParaRPr/>
          </a:p>
        </p:txBody>
      </p:sp>
      <p:sp>
        <p:nvSpPr>
          <p:cNvPr id="570" name="Google Shape;570;p38"/>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571" name="Google Shape;571;p38"/>
          <p:cNvSpPr txBox="1">
            <a:spLocks noGrp="1"/>
          </p:cNvSpPr>
          <p:nvPr>
            <p:ph type="body" idx="1"/>
          </p:nvPr>
        </p:nvSpPr>
        <p:spPr>
          <a:xfrm>
            <a:off x="2030400" y="1743675"/>
            <a:ext cx="1563600" cy="45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400">
                <a:solidFill>
                  <a:srgbClr val="FFFFFF"/>
                </a:solidFill>
              </a:rPr>
              <a:t>Selection</a:t>
            </a:r>
            <a:endParaRPr sz="2400">
              <a:solidFill>
                <a:srgbClr val="FFFFFF"/>
              </a:solidFill>
            </a:endParaRPr>
          </a:p>
        </p:txBody>
      </p:sp>
      <p:sp>
        <p:nvSpPr>
          <p:cNvPr id="572" name="Google Shape;572;p38"/>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573" name="Google Shape;573;p38"/>
          <p:cNvSpPr txBox="1">
            <a:spLocks noGrp="1"/>
          </p:cNvSpPr>
          <p:nvPr>
            <p:ph type="body" idx="1"/>
          </p:nvPr>
        </p:nvSpPr>
        <p:spPr>
          <a:xfrm>
            <a:off x="2030400" y="2658475"/>
            <a:ext cx="1734900" cy="45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400">
                <a:solidFill>
                  <a:srgbClr val="FFFFFF"/>
                </a:solidFill>
              </a:rPr>
              <a:t>Crossover</a:t>
            </a:r>
            <a:endParaRPr sz="2400">
              <a:solidFill>
                <a:srgbClr val="FFFFFF"/>
              </a:solidFill>
            </a:endParaRPr>
          </a:p>
        </p:txBody>
      </p:sp>
      <p:sp>
        <p:nvSpPr>
          <p:cNvPr id="574" name="Google Shape;574;p38"/>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575" name="Google Shape;575;p38"/>
          <p:cNvSpPr txBox="1">
            <a:spLocks noGrp="1"/>
          </p:cNvSpPr>
          <p:nvPr>
            <p:ph type="body" idx="1"/>
          </p:nvPr>
        </p:nvSpPr>
        <p:spPr>
          <a:xfrm>
            <a:off x="2030400" y="3573300"/>
            <a:ext cx="1661400" cy="45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400">
                <a:solidFill>
                  <a:srgbClr val="FFFFFF"/>
                </a:solidFill>
              </a:rPr>
              <a:t>Mutation</a:t>
            </a:r>
            <a:endParaRPr sz="2400">
              <a:solidFill>
                <a:srgbClr val="FFFFFF"/>
              </a:solidFill>
            </a:endParaRPr>
          </a:p>
        </p:txBody>
      </p:sp>
      <p:pic>
        <p:nvPicPr>
          <p:cNvPr id="576" name="Google Shape;576;p38" descr="Image result for genetic algorithm"/>
          <p:cNvPicPr preferRelativeResize="0"/>
          <p:nvPr/>
        </p:nvPicPr>
        <p:blipFill>
          <a:blip r:embed="rId3">
            <a:alphaModFix/>
          </a:blip>
          <a:stretch>
            <a:fillRect/>
          </a:stretch>
        </p:blipFill>
        <p:spPr>
          <a:xfrm>
            <a:off x="4724550" y="1307850"/>
            <a:ext cx="3807435" cy="341530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39"/>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solidFill>
                  <a:schemeClr val="lt2"/>
                </a:solidFill>
                <a:latin typeface="Montserrat"/>
                <a:ea typeface="Montserrat"/>
                <a:cs typeface="Montserrat"/>
                <a:sym typeface="Montserrat"/>
              </a:rPr>
              <a:t>01</a:t>
            </a:r>
            <a:endParaRPr b="1">
              <a:solidFill>
                <a:schemeClr val="lt2"/>
              </a:solidFill>
            </a:endParaRPr>
          </a:p>
          <a:p>
            <a:pPr marL="0" lvl="0" indent="0" algn="l" rtl="0">
              <a:spcBef>
                <a:spcPts val="0"/>
              </a:spcBef>
              <a:spcAft>
                <a:spcPts val="0"/>
              </a:spcAft>
              <a:buNone/>
            </a:pPr>
            <a:endParaRPr sz="1300">
              <a:solidFill>
                <a:srgbClr val="FFFFFF"/>
              </a:solidFill>
            </a:endParaRPr>
          </a:p>
        </p:txBody>
      </p:sp>
      <p:sp>
        <p:nvSpPr>
          <p:cNvPr id="582" name="Google Shape;582;p39"/>
          <p:cNvSpPr txBox="1">
            <a:spLocks noGrp="1"/>
          </p:cNvSpPr>
          <p:nvPr>
            <p:ph type="body" idx="1"/>
          </p:nvPr>
        </p:nvSpPr>
        <p:spPr>
          <a:xfrm>
            <a:off x="2030400" y="1743675"/>
            <a:ext cx="1563600" cy="45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400" b="1">
                <a:solidFill>
                  <a:schemeClr val="lt2"/>
                </a:solidFill>
              </a:rPr>
              <a:t>Selection</a:t>
            </a:r>
            <a:endParaRPr sz="2400" b="1">
              <a:solidFill>
                <a:schemeClr val="lt2"/>
              </a:solidFill>
            </a:endParaRPr>
          </a:p>
        </p:txBody>
      </p:sp>
      <p:sp>
        <p:nvSpPr>
          <p:cNvPr id="583" name="Google Shape;583;p39"/>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584" name="Google Shape;584;p39"/>
          <p:cNvSpPr txBox="1">
            <a:spLocks noGrp="1"/>
          </p:cNvSpPr>
          <p:nvPr>
            <p:ph type="body" idx="1"/>
          </p:nvPr>
        </p:nvSpPr>
        <p:spPr>
          <a:xfrm>
            <a:off x="2030400" y="2658475"/>
            <a:ext cx="1734900" cy="45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400">
                <a:solidFill>
                  <a:srgbClr val="FFFFFF"/>
                </a:solidFill>
              </a:rPr>
              <a:t>Crossover</a:t>
            </a:r>
            <a:endParaRPr sz="2400">
              <a:solidFill>
                <a:srgbClr val="FFFFFF"/>
              </a:solidFill>
            </a:endParaRPr>
          </a:p>
        </p:txBody>
      </p:sp>
      <p:sp>
        <p:nvSpPr>
          <p:cNvPr id="585" name="Google Shape;585;p39"/>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586" name="Google Shape;586;p39"/>
          <p:cNvSpPr txBox="1">
            <a:spLocks noGrp="1"/>
          </p:cNvSpPr>
          <p:nvPr>
            <p:ph type="body" idx="1"/>
          </p:nvPr>
        </p:nvSpPr>
        <p:spPr>
          <a:xfrm>
            <a:off x="2030400" y="3573300"/>
            <a:ext cx="1661400" cy="45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400">
                <a:solidFill>
                  <a:srgbClr val="FFFFFF"/>
                </a:solidFill>
              </a:rPr>
              <a:t>Mutation</a:t>
            </a:r>
            <a:endParaRPr sz="2400">
              <a:solidFill>
                <a:srgbClr val="FFFFFF"/>
              </a:solidFill>
            </a:endParaRPr>
          </a:p>
        </p:txBody>
      </p:sp>
      <p:sp>
        <p:nvSpPr>
          <p:cNvPr id="587" name="Google Shape;587;p3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Simulating natural selection</a:t>
            </a:r>
            <a:endParaRPr/>
          </a:p>
        </p:txBody>
      </p:sp>
      <p:pic>
        <p:nvPicPr>
          <p:cNvPr id="588" name="Google Shape;588;p39" descr="Yale admits 6.31 percent of applicants"/>
          <p:cNvPicPr preferRelativeResize="0"/>
          <p:nvPr/>
        </p:nvPicPr>
        <p:blipFill>
          <a:blip r:embed="rId3">
            <a:alphaModFix/>
          </a:blip>
          <a:stretch>
            <a:fillRect/>
          </a:stretch>
        </p:blipFill>
        <p:spPr>
          <a:xfrm>
            <a:off x="5458200" y="1513625"/>
            <a:ext cx="2930499" cy="1953650"/>
          </a:xfrm>
          <a:prstGeom prst="rect">
            <a:avLst/>
          </a:prstGeom>
          <a:noFill/>
          <a:ln>
            <a:noFill/>
          </a:ln>
        </p:spPr>
      </p:pic>
      <p:pic>
        <p:nvPicPr>
          <p:cNvPr id="589" name="Google Shape;589;p39"/>
          <p:cNvPicPr preferRelativeResize="0"/>
          <p:nvPr/>
        </p:nvPicPr>
        <p:blipFill>
          <a:blip r:embed="rId4">
            <a:alphaModFix/>
          </a:blip>
          <a:stretch>
            <a:fillRect/>
          </a:stretch>
        </p:blipFill>
        <p:spPr>
          <a:xfrm>
            <a:off x="5105704" y="2959874"/>
            <a:ext cx="1993575" cy="1786250"/>
          </a:xfrm>
          <a:prstGeom prst="rect">
            <a:avLst/>
          </a:prstGeom>
          <a:noFill/>
          <a:ln>
            <a:noFill/>
          </a:ln>
        </p:spPr>
      </p:pic>
      <p:pic>
        <p:nvPicPr>
          <p:cNvPr id="590" name="Google Shape;590;p39" descr="View Samegoogleiqdbsaucenao Chad , - Virgin Chad Meme Blank | Transparent  PNG Download #2425321 - Vippng"/>
          <p:cNvPicPr preferRelativeResize="0"/>
          <p:nvPr/>
        </p:nvPicPr>
        <p:blipFill>
          <a:blip r:embed="rId5">
            <a:alphaModFix/>
          </a:blip>
          <a:stretch>
            <a:fillRect/>
          </a:stretch>
        </p:blipFill>
        <p:spPr>
          <a:xfrm>
            <a:off x="7099275" y="3270925"/>
            <a:ext cx="1289425" cy="1459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40"/>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chemeClr val="lt1"/>
                </a:solidFill>
                <a:latin typeface="Montserrat"/>
                <a:ea typeface="Montserrat"/>
                <a:cs typeface="Montserrat"/>
                <a:sym typeface="Montserrat"/>
              </a:rPr>
              <a:t>01</a:t>
            </a:r>
            <a:endParaRPr>
              <a:solidFill>
                <a:schemeClr val="lt1"/>
              </a:solidFill>
            </a:endParaRPr>
          </a:p>
          <a:p>
            <a:pPr marL="0" lvl="0" indent="0" algn="l" rtl="0">
              <a:spcBef>
                <a:spcPts val="0"/>
              </a:spcBef>
              <a:spcAft>
                <a:spcPts val="0"/>
              </a:spcAft>
              <a:buNone/>
            </a:pPr>
            <a:endParaRPr sz="1300">
              <a:solidFill>
                <a:srgbClr val="FFFFFF"/>
              </a:solidFill>
            </a:endParaRPr>
          </a:p>
        </p:txBody>
      </p:sp>
      <p:sp>
        <p:nvSpPr>
          <p:cNvPr id="596" name="Google Shape;596;p40"/>
          <p:cNvSpPr txBox="1">
            <a:spLocks noGrp="1"/>
          </p:cNvSpPr>
          <p:nvPr>
            <p:ph type="body" idx="1"/>
          </p:nvPr>
        </p:nvSpPr>
        <p:spPr>
          <a:xfrm>
            <a:off x="2030400" y="1743675"/>
            <a:ext cx="1563600" cy="45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400"/>
              <a:t>Selection</a:t>
            </a:r>
            <a:endParaRPr sz="2400"/>
          </a:p>
        </p:txBody>
      </p:sp>
      <p:sp>
        <p:nvSpPr>
          <p:cNvPr id="597" name="Google Shape;597;p40"/>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solidFill>
                  <a:schemeClr val="lt2"/>
                </a:solidFill>
                <a:latin typeface="Montserrat"/>
                <a:ea typeface="Montserrat"/>
                <a:cs typeface="Montserrat"/>
                <a:sym typeface="Montserrat"/>
              </a:rPr>
              <a:t>02</a:t>
            </a:r>
            <a:endParaRPr b="1">
              <a:solidFill>
                <a:schemeClr val="lt2"/>
              </a:solidFill>
            </a:endParaRPr>
          </a:p>
          <a:p>
            <a:pPr marL="0" lvl="0" indent="0" algn="l" rtl="0">
              <a:spcBef>
                <a:spcPts val="0"/>
              </a:spcBef>
              <a:spcAft>
                <a:spcPts val="0"/>
              </a:spcAft>
              <a:buNone/>
            </a:pPr>
            <a:endParaRPr sz="1300">
              <a:solidFill>
                <a:srgbClr val="FFFFFF"/>
              </a:solidFill>
            </a:endParaRPr>
          </a:p>
        </p:txBody>
      </p:sp>
      <p:sp>
        <p:nvSpPr>
          <p:cNvPr id="598" name="Google Shape;598;p40"/>
          <p:cNvSpPr txBox="1">
            <a:spLocks noGrp="1"/>
          </p:cNvSpPr>
          <p:nvPr>
            <p:ph type="body" idx="1"/>
          </p:nvPr>
        </p:nvSpPr>
        <p:spPr>
          <a:xfrm>
            <a:off x="2030400" y="2658475"/>
            <a:ext cx="1734900" cy="45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400" b="1">
                <a:solidFill>
                  <a:schemeClr val="lt2"/>
                </a:solidFill>
              </a:rPr>
              <a:t>Crossover</a:t>
            </a:r>
            <a:endParaRPr sz="2400" b="1">
              <a:solidFill>
                <a:schemeClr val="lt2"/>
              </a:solidFill>
            </a:endParaRPr>
          </a:p>
        </p:txBody>
      </p:sp>
      <p:sp>
        <p:nvSpPr>
          <p:cNvPr id="599" name="Google Shape;599;p40"/>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600" name="Google Shape;600;p40"/>
          <p:cNvSpPr txBox="1">
            <a:spLocks noGrp="1"/>
          </p:cNvSpPr>
          <p:nvPr>
            <p:ph type="body" idx="1"/>
          </p:nvPr>
        </p:nvSpPr>
        <p:spPr>
          <a:xfrm>
            <a:off x="2030400" y="3573300"/>
            <a:ext cx="1661400" cy="45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400">
                <a:solidFill>
                  <a:srgbClr val="FFFFFF"/>
                </a:solidFill>
              </a:rPr>
              <a:t>Mutation</a:t>
            </a:r>
            <a:endParaRPr sz="2400">
              <a:solidFill>
                <a:srgbClr val="FFFFFF"/>
              </a:solidFill>
            </a:endParaRPr>
          </a:p>
        </p:txBody>
      </p:sp>
      <p:pic>
        <p:nvPicPr>
          <p:cNvPr id="601" name="Google Shape;601;p40"/>
          <p:cNvPicPr preferRelativeResize="0"/>
          <p:nvPr/>
        </p:nvPicPr>
        <p:blipFill rotWithShape="1">
          <a:blip r:embed="rId3">
            <a:alphaModFix/>
          </a:blip>
          <a:srcRect l="61951" t="25046" b="31044"/>
          <a:stretch/>
        </p:blipFill>
        <p:spPr>
          <a:xfrm>
            <a:off x="5524500" y="3147662"/>
            <a:ext cx="2084925" cy="619649"/>
          </a:xfrm>
          <a:prstGeom prst="rect">
            <a:avLst/>
          </a:prstGeom>
          <a:noFill/>
          <a:ln>
            <a:noFill/>
          </a:ln>
        </p:spPr>
      </p:pic>
      <p:pic>
        <p:nvPicPr>
          <p:cNvPr id="602" name="Google Shape;602;p40"/>
          <p:cNvPicPr preferRelativeResize="0"/>
          <p:nvPr/>
        </p:nvPicPr>
        <p:blipFill rotWithShape="1">
          <a:blip r:embed="rId3">
            <a:alphaModFix/>
          </a:blip>
          <a:srcRect l="9087" t="62061" r="50254" b="-2996"/>
          <a:stretch/>
        </p:blipFill>
        <p:spPr>
          <a:xfrm>
            <a:off x="4355176" y="1691947"/>
            <a:ext cx="2084925" cy="540566"/>
          </a:xfrm>
          <a:prstGeom prst="rect">
            <a:avLst/>
          </a:prstGeom>
          <a:noFill/>
          <a:ln>
            <a:noFill/>
          </a:ln>
        </p:spPr>
      </p:pic>
      <p:pic>
        <p:nvPicPr>
          <p:cNvPr id="603" name="Google Shape;603;p40"/>
          <p:cNvPicPr preferRelativeResize="0"/>
          <p:nvPr/>
        </p:nvPicPr>
        <p:blipFill rotWithShape="1">
          <a:blip r:embed="rId3">
            <a:alphaModFix/>
          </a:blip>
          <a:srcRect l="9857" r="50251" b="62901"/>
          <a:stretch/>
        </p:blipFill>
        <p:spPr>
          <a:xfrm>
            <a:off x="6656750" y="1723374"/>
            <a:ext cx="2084925" cy="499305"/>
          </a:xfrm>
          <a:prstGeom prst="rect">
            <a:avLst/>
          </a:prstGeom>
          <a:noFill/>
          <a:ln>
            <a:noFill/>
          </a:ln>
        </p:spPr>
      </p:pic>
      <p:cxnSp>
        <p:nvCxnSpPr>
          <p:cNvPr id="604" name="Google Shape;604;p40"/>
          <p:cNvCxnSpPr/>
          <p:nvPr/>
        </p:nvCxnSpPr>
        <p:spPr>
          <a:xfrm flipH="1">
            <a:off x="6561563" y="2709325"/>
            <a:ext cx="5400" cy="349200"/>
          </a:xfrm>
          <a:prstGeom prst="straightConnector1">
            <a:avLst/>
          </a:prstGeom>
          <a:noFill/>
          <a:ln w="38100" cap="flat" cmpd="sng">
            <a:solidFill>
              <a:schemeClr val="lt1"/>
            </a:solidFill>
            <a:prstDash val="solid"/>
            <a:round/>
            <a:headEnd type="none" w="med" len="med"/>
            <a:tailEnd type="none" w="med" len="med"/>
          </a:ln>
        </p:spPr>
      </p:cxnSp>
      <p:sp>
        <p:nvSpPr>
          <p:cNvPr id="605" name="Google Shape;605;p40"/>
          <p:cNvSpPr/>
          <p:nvPr/>
        </p:nvSpPr>
        <p:spPr>
          <a:xfrm>
            <a:off x="5524500" y="2222500"/>
            <a:ext cx="2084925" cy="486825"/>
          </a:xfrm>
          <a:custGeom>
            <a:avLst/>
            <a:gdLst/>
            <a:ahLst/>
            <a:cxnLst/>
            <a:rect l="l" t="t" r="r" b="b"/>
            <a:pathLst>
              <a:path w="83397" h="19473" extrusionOk="0">
                <a:moveTo>
                  <a:pt x="83397" y="0"/>
                </a:moveTo>
                <a:lnTo>
                  <a:pt x="83397" y="19473"/>
                </a:lnTo>
                <a:lnTo>
                  <a:pt x="0" y="19473"/>
                </a:lnTo>
                <a:lnTo>
                  <a:pt x="423" y="847"/>
                </a:lnTo>
              </a:path>
            </a:pathLst>
          </a:custGeom>
          <a:noFill/>
          <a:ln w="38100" cap="flat" cmpd="sng">
            <a:solidFill>
              <a:schemeClr val="lt1"/>
            </a:solidFill>
            <a:prstDash val="solid"/>
            <a:round/>
            <a:headEnd type="none" w="med" len="med"/>
            <a:tailEnd type="none" w="med" len="med"/>
          </a:ln>
        </p:spPr>
      </p:sp>
      <p:sp>
        <p:nvSpPr>
          <p:cNvPr id="606" name="Google Shape;606;p40"/>
          <p:cNvSpPr txBox="1"/>
          <p:nvPr/>
        </p:nvSpPr>
        <p:spPr>
          <a:xfrm>
            <a:off x="4953188" y="1325300"/>
            <a:ext cx="888900" cy="34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lt1"/>
                </a:solidFill>
                <a:latin typeface="Lato"/>
                <a:ea typeface="Lato"/>
                <a:cs typeface="Lato"/>
                <a:sym typeface="Lato"/>
              </a:rPr>
              <a:t>Parent 1</a:t>
            </a:r>
            <a:endParaRPr>
              <a:solidFill>
                <a:schemeClr val="lt1"/>
              </a:solidFill>
              <a:latin typeface="Lato"/>
              <a:ea typeface="Lato"/>
              <a:cs typeface="Lato"/>
              <a:sym typeface="Lato"/>
            </a:endParaRPr>
          </a:p>
        </p:txBody>
      </p:sp>
      <p:sp>
        <p:nvSpPr>
          <p:cNvPr id="607" name="Google Shape;607;p40"/>
          <p:cNvSpPr txBox="1"/>
          <p:nvPr/>
        </p:nvSpPr>
        <p:spPr>
          <a:xfrm>
            <a:off x="7254750" y="1341013"/>
            <a:ext cx="888900" cy="34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lt1"/>
                </a:solidFill>
                <a:latin typeface="Lato"/>
                <a:ea typeface="Lato"/>
                <a:cs typeface="Lato"/>
                <a:sym typeface="Lato"/>
              </a:rPr>
              <a:t>Parent 2</a:t>
            </a:r>
            <a:endParaRPr>
              <a:solidFill>
                <a:schemeClr val="lt1"/>
              </a:solidFill>
              <a:latin typeface="Lato"/>
              <a:ea typeface="Lato"/>
              <a:cs typeface="Lato"/>
              <a:sym typeface="Lato"/>
            </a:endParaRPr>
          </a:p>
        </p:txBody>
      </p:sp>
      <p:sp>
        <p:nvSpPr>
          <p:cNvPr id="608" name="Google Shape;608;p40"/>
          <p:cNvSpPr txBox="1"/>
          <p:nvPr/>
        </p:nvSpPr>
        <p:spPr>
          <a:xfrm>
            <a:off x="5730100" y="3691100"/>
            <a:ext cx="1822800" cy="34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lt1"/>
                </a:solidFill>
                <a:latin typeface="Lato"/>
                <a:ea typeface="Lato"/>
                <a:cs typeface="Lato"/>
                <a:sym typeface="Lato"/>
              </a:rPr>
              <a:t>Enhanced Offspring</a:t>
            </a:r>
            <a:endParaRPr>
              <a:solidFill>
                <a:schemeClr val="lt1"/>
              </a:solidFill>
              <a:latin typeface="Lato"/>
              <a:ea typeface="Lato"/>
              <a:cs typeface="Lato"/>
              <a:sym typeface="Lato"/>
            </a:endParaRPr>
          </a:p>
        </p:txBody>
      </p:sp>
      <p:sp>
        <p:nvSpPr>
          <p:cNvPr id="609" name="Google Shape;609;p4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Simulating natural selection</a:t>
            </a:r>
            <a:endParaRPr/>
          </a:p>
        </p:txBody>
      </p:sp>
      <p:pic>
        <p:nvPicPr>
          <p:cNvPr id="610" name="Google Shape;610;p40" descr="View Employer | Women Leaders in College Sports Career Connect"/>
          <p:cNvPicPr preferRelativeResize="0"/>
          <p:nvPr/>
        </p:nvPicPr>
        <p:blipFill>
          <a:blip r:embed="rId4">
            <a:alphaModFix/>
          </a:blip>
          <a:stretch>
            <a:fillRect/>
          </a:stretch>
        </p:blipFill>
        <p:spPr>
          <a:xfrm>
            <a:off x="8143650" y="1186225"/>
            <a:ext cx="435225" cy="435225"/>
          </a:xfrm>
          <a:prstGeom prst="rect">
            <a:avLst/>
          </a:prstGeom>
          <a:noFill/>
          <a:ln>
            <a:noFill/>
          </a:ln>
        </p:spPr>
      </p:pic>
      <p:pic>
        <p:nvPicPr>
          <p:cNvPr id="611" name="Google Shape;611;p40" descr="History | Harvard University"/>
          <p:cNvPicPr preferRelativeResize="0"/>
          <p:nvPr/>
        </p:nvPicPr>
        <p:blipFill>
          <a:blip r:embed="rId5">
            <a:alphaModFix/>
          </a:blip>
          <a:stretch>
            <a:fillRect/>
          </a:stretch>
        </p:blipFill>
        <p:spPr>
          <a:xfrm>
            <a:off x="5801800" y="1162750"/>
            <a:ext cx="435231" cy="458700"/>
          </a:xfrm>
          <a:prstGeom prst="rect">
            <a:avLst/>
          </a:prstGeom>
          <a:noFill/>
          <a:ln>
            <a:noFill/>
          </a:ln>
        </p:spPr>
      </p:pic>
      <p:pic>
        <p:nvPicPr>
          <p:cNvPr id="612" name="Google Shape;612;p40" descr="Yale University - Wikipedia"/>
          <p:cNvPicPr preferRelativeResize="0"/>
          <p:nvPr/>
        </p:nvPicPr>
        <p:blipFill>
          <a:blip r:embed="rId6">
            <a:alphaModFix/>
          </a:blip>
          <a:stretch>
            <a:fillRect/>
          </a:stretch>
        </p:blipFill>
        <p:spPr>
          <a:xfrm>
            <a:off x="6275050" y="4108495"/>
            <a:ext cx="732900" cy="76998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1"/>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chemeClr val="lt1"/>
                </a:solidFill>
                <a:latin typeface="Montserrat"/>
                <a:ea typeface="Montserrat"/>
                <a:cs typeface="Montserrat"/>
                <a:sym typeface="Montserrat"/>
              </a:rPr>
              <a:t>01</a:t>
            </a:r>
            <a:endParaRPr>
              <a:solidFill>
                <a:schemeClr val="lt1"/>
              </a:solidFill>
            </a:endParaRPr>
          </a:p>
          <a:p>
            <a:pPr marL="0" lvl="0" indent="0" algn="l" rtl="0">
              <a:spcBef>
                <a:spcPts val="0"/>
              </a:spcBef>
              <a:spcAft>
                <a:spcPts val="0"/>
              </a:spcAft>
              <a:buNone/>
            </a:pPr>
            <a:endParaRPr sz="1300">
              <a:solidFill>
                <a:srgbClr val="FFFFFF"/>
              </a:solidFill>
            </a:endParaRPr>
          </a:p>
        </p:txBody>
      </p:sp>
      <p:sp>
        <p:nvSpPr>
          <p:cNvPr id="618" name="Google Shape;618;p41"/>
          <p:cNvSpPr txBox="1">
            <a:spLocks noGrp="1"/>
          </p:cNvSpPr>
          <p:nvPr>
            <p:ph type="body" idx="1"/>
          </p:nvPr>
        </p:nvSpPr>
        <p:spPr>
          <a:xfrm>
            <a:off x="2030400" y="1743675"/>
            <a:ext cx="1563600" cy="45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400"/>
              <a:t>Selection</a:t>
            </a:r>
            <a:endParaRPr sz="2400"/>
          </a:p>
        </p:txBody>
      </p:sp>
      <p:sp>
        <p:nvSpPr>
          <p:cNvPr id="619" name="Google Shape;619;p41"/>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620" name="Google Shape;620;p41"/>
          <p:cNvSpPr txBox="1">
            <a:spLocks noGrp="1"/>
          </p:cNvSpPr>
          <p:nvPr>
            <p:ph type="body" idx="1"/>
          </p:nvPr>
        </p:nvSpPr>
        <p:spPr>
          <a:xfrm>
            <a:off x="2030400" y="2658475"/>
            <a:ext cx="1734900" cy="45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400">
                <a:solidFill>
                  <a:srgbClr val="FFFFFF"/>
                </a:solidFill>
              </a:rPr>
              <a:t>Crossover</a:t>
            </a:r>
            <a:endParaRPr sz="2400">
              <a:solidFill>
                <a:srgbClr val="FFFFFF"/>
              </a:solidFill>
            </a:endParaRPr>
          </a:p>
        </p:txBody>
      </p:sp>
      <p:sp>
        <p:nvSpPr>
          <p:cNvPr id="621" name="Google Shape;621;p41"/>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solidFill>
                  <a:schemeClr val="lt2"/>
                </a:solidFill>
                <a:latin typeface="Montserrat"/>
                <a:ea typeface="Montserrat"/>
                <a:cs typeface="Montserrat"/>
                <a:sym typeface="Montserrat"/>
              </a:rPr>
              <a:t>03</a:t>
            </a:r>
            <a:endParaRPr sz="1300" b="1">
              <a:solidFill>
                <a:schemeClr val="lt2"/>
              </a:solidFill>
            </a:endParaRPr>
          </a:p>
        </p:txBody>
      </p:sp>
      <p:sp>
        <p:nvSpPr>
          <p:cNvPr id="622" name="Google Shape;622;p41"/>
          <p:cNvSpPr txBox="1">
            <a:spLocks noGrp="1"/>
          </p:cNvSpPr>
          <p:nvPr>
            <p:ph type="body" idx="1"/>
          </p:nvPr>
        </p:nvSpPr>
        <p:spPr>
          <a:xfrm>
            <a:off x="2030400" y="3573300"/>
            <a:ext cx="1661400" cy="45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400" b="1">
                <a:solidFill>
                  <a:schemeClr val="lt2"/>
                </a:solidFill>
              </a:rPr>
              <a:t>Mutation</a:t>
            </a:r>
            <a:endParaRPr sz="2400" b="1">
              <a:solidFill>
                <a:schemeClr val="lt2"/>
              </a:solidFill>
            </a:endParaRPr>
          </a:p>
        </p:txBody>
      </p:sp>
      <p:pic>
        <p:nvPicPr>
          <p:cNvPr id="623" name="Google Shape;623;p41"/>
          <p:cNvPicPr preferRelativeResize="0"/>
          <p:nvPr/>
        </p:nvPicPr>
        <p:blipFill rotWithShape="1">
          <a:blip r:embed="rId3">
            <a:alphaModFix/>
          </a:blip>
          <a:srcRect l="29143" b="59294"/>
          <a:stretch/>
        </p:blipFill>
        <p:spPr>
          <a:xfrm>
            <a:off x="5301725" y="1473299"/>
            <a:ext cx="2562825" cy="599375"/>
          </a:xfrm>
          <a:prstGeom prst="rect">
            <a:avLst/>
          </a:prstGeom>
          <a:noFill/>
          <a:ln>
            <a:noFill/>
          </a:ln>
        </p:spPr>
      </p:pic>
      <p:sp>
        <p:nvSpPr>
          <p:cNvPr id="624" name="Google Shape;624;p41"/>
          <p:cNvSpPr txBox="1"/>
          <p:nvPr/>
        </p:nvSpPr>
        <p:spPr>
          <a:xfrm>
            <a:off x="5301734" y="1079238"/>
            <a:ext cx="16224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Lato"/>
                <a:ea typeface="Lato"/>
                <a:cs typeface="Lato"/>
                <a:sym typeface="Lato"/>
              </a:rPr>
              <a:t>Before Mutation</a:t>
            </a:r>
            <a:endParaRPr>
              <a:solidFill>
                <a:schemeClr val="lt1"/>
              </a:solidFill>
              <a:latin typeface="Lato"/>
              <a:ea typeface="Lato"/>
              <a:cs typeface="Lato"/>
              <a:sym typeface="Lato"/>
            </a:endParaRPr>
          </a:p>
        </p:txBody>
      </p:sp>
      <p:sp>
        <p:nvSpPr>
          <p:cNvPr id="625" name="Google Shape;625;p41"/>
          <p:cNvSpPr txBox="1"/>
          <p:nvPr/>
        </p:nvSpPr>
        <p:spPr>
          <a:xfrm>
            <a:off x="5373097" y="3229130"/>
            <a:ext cx="16224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Lato"/>
                <a:ea typeface="Lato"/>
                <a:cs typeface="Lato"/>
                <a:sym typeface="Lato"/>
              </a:rPr>
              <a:t>After Mutation</a:t>
            </a:r>
            <a:endParaRPr>
              <a:solidFill>
                <a:schemeClr val="lt1"/>
              </a:solidFill>
              <a:latin typeface="Lato"/>
              <a:ea typeface="Lato"/>
              <a:cs typeface="Lato"/>
              <a:sym typeface="Lato"/>
            </a:endParaRPr>
          </a:p>
        </p:txBody>
      </p:sp>
      <p:sp>
        <p:nvSpPr>
          <p:cNvPr id="626" name="Google Shape;626;p4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Simulating natural selection</a:t>
            </a:r>
            <a:endParaRPr/>
          </a:p>
        </p:txBody>
      </p:sp>
      <p:pic>
        <p:nvPicPr>
          <p:cNvPr id="627" name="Google Shape;627;p41"/>
          <p:cNvPicPr preferRelativeResize="0"/>
          <p:nvPr/>
        </p:nvPicPr>
        <p:blipFill rotWithShape="1">
          <a:blip r:embed="rId3">
            <a:alphaModFix/>
          </a:blip>
          <a:srcRect l="29143" t="59294"/>
          <a:stretch/>
        </p:blipFill>
        <p:spPr>
          <a:xfrm>
            <a:off x="5373088" y="3647818"/>
            <a:ext cx="2562825" cy="599375"/>
          </a:xfrm>
          <a:prstGeom prst="rect">
            <a:avLst/>
          </a:prstGeom>
          <a:noFill/>
          <a:ln>
            <a:noFill/>
          </a:ln>
        </p:spPr>
      </p:pic>
      <p:pic>
        <p:nvPicPr>
          <p:cNvPr id="628" name="Google Shape;628;p41" descr="Home | Schwarzman Center"/>
          <p:cNvPicPr preferRelativeResize="0"/>
          <p:nvPr/>
        </p:nvPicPr>
        <p:blipFill rotWithShape="1">
          <a:blip r:embed="rId4">
            <a:alphaModFix/>
          </a:blip>
          <a:srcRect l="5260" t="29913" r="5421" b="30393"/>
          <a:stretch/>
        </p:blipFill>
        <p:spPr>
          <a:xfrm>
            <a:off x="5756250" y="4382150"/>
            <a:ext cx="1947675" cy="542525"/>
          </a:xfrm>
          <a:prstGeom prst="rect">
            <a:avLst/>
          </a:prstGeom>
          <a:noFill/>
          <a:ln>
            <a:noFill/>
          </a:ln>
        </p:spPr>
      </p:pic>
      <p:pic>
        <p:nvPicPr>
          <p:cNvPr id="629" name="Google Shape;629;p41" descr="Landmark gift from alumnus Stephen A. Schwarzman to establish  first-of-its-kind campus center at Yale | YaleNews"/>
          <p:cNvPicPr preferRelativeResize="0"/>
          <p:nvPr/>
        </p:nvPicPr>
        <p:blipFill>
          <a:blip r:embed="rId5">
            <a:alphaModFix/>
          </a:blip>
          <a:stretch>
            <a:fillRect/>
          </a:stretch>
        </p:blipFill>
        <p:spPr>
          <a:xfrm>
            <a:off x="5872712" y="2127762"/>
            <a:ext cx="1563600" cy="1046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5"/>
                                        </p:tgtEl>
                                        <p:attrNameLst>
                                          <p:attrName>style.visibility</p:attrName>
                                        </p:attrNameLst>
                                      </p:cBhvr>
                                      <p:to>
                                        <p:strVal val="visible"/>
                                      </p:to>
                                    </p:set>
                                    <p:animEffect transition="in" filter="fade">
                                      <p:cBhvr>
                                        <p:cTn id="7" dur="1"/>
                                        <p:tgtEl>
                                          <p:spTgt spid="625"/>
                                        </p:tgtEl>
                                      </p:cBhvr>
                                    </p:animEffect>
                                  </p:childTnLst>
                                </p:cTn>
                              </p:par>
                              <p:par>
                                <p:cTn id="8" presetID="10" presetClass="entr" presetSubtype="0" fill="hold" nodeType="withEffect">
                                  <p:stCondLst>
                                    <p:cond delay="0"/>
                                  </p:stCondLst>
                                  <p:childTnLst>
                                    <p:set>
                                      <p:cBhvr>
                                        <p:cTn id="9" dur="1" fill="hold">
                                          <p:stCondLst>
                                            <p:cond delay="0"/>
                                          </p:stCondLst>
                                        </p:cTn>
                                        <p:tgtEl>
                                          <p:spTgt spid="627"/>
                                        </p:tgtEl>
                                        <p:attrNameLst>
                                          <p:attrName>style.visibility</p:attrName>
                                        </p:attrNameLst>
                                      </p:cBhvr>
                                      <p:to>
                                        <p:strVal val="visible"/>
                                      </p:to>
                                    </p:set>
                                    <p:animEffect transition="in" filter="fade">
                                      <p:cBhvr>
                                        <p:cTn id="10" dur="1"/>
                                        <p:tgtEl>
                                          <p:spTgt spid="627"/>
                                        </p:tgtEl>
                                      </p:cBhvr>
                                    </p:animEffect>
                                  </p:childTnLst>
                                </p:cTn>
                              </p:par>
                              <p:par>
                                <p:cTn id="11" presetID="10" presetClass="entr" presetSubtype="0" fill="hold" nodeType="withEffect">
                                  <p:stCondLst>
                                    <p:cond delay="0"/>
                                  </p:stCondLst>
                                  <p:childTnLst>
                                    <p:set>
                                      <p:cBhvr>
                                        <p:cTn id="12" dur="1" fill="hold">
                                          <p:stCondLst>
                                            <p:cond delay="0"/>
                                          </p:stCondLst>
                                        </p:cTn>
                                        <p:tgtEl>
                                          <p:spTgt spid="628"/>
                                        </p:tgtEl>
                                        <p:attrNameLst>
                                          <p:attrName>style.visibility</p:attrName>
                                        </p:attrNameLst>
                                      </p:cBhvr>
                                      <p:to>
                                        <p:strVal val="visible"/>
                                      </p:to>
                                    </p:set>
                                    <p:animEffect transition="in" filter="fade">
                                      <p:cBhvr>
                                        <p:cTn id="13" dur="1"/>
                                        <p:tgtEl>
                                          <p:spTgt spid="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2"/>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chemeClr val="lt1"/>
                </a:solidFill>
                <a:latin typeface="Montserrat"/>
                <a:ea typeface="Montserrat"/>
                <a:cs typeface="Montserrat"/>
                <a:sym typeface="Montserrat"/>
              </a:rPr>
              <a:t>03</a:t>
            </a:r>
            <a:endParaRPr>
              <a:solidFill>
                <a:schemeClr val="lt1"/>
              </a:solidFill>
            </a:endParaRPr>
          </a:p>
          <a:p>
            <a:pPr marL="0" lvl="0" indent="0" algn="l" rtl="0">
              <a:spcBef>
                <a:spcPts val="0"/>
              </a:spcBef>
              <a:spcAft>
                <a:spcPts val="0"/>
              </a:spcAft>
              <a:buNone/>
            </a:pPr>
            <a:endParaRPr sz="1300">
              <a:solidFill>
                <a:srgbClr val="FFFFFF"/>
              </a:solidFill>
            </a:endParaRPr>
          </a:p>
        </p:txBody>
      </p:sp>
      <p:sp>
        <p:nvSpPr>
          <p:cNvPr id="635" name="Google Shape;635;p42"/>
          <p:cNvSpPr txBox="1">
            <a:spLocks noGrp="1"/>
          </p:cNvSpPr>
          <p:nvPr>
            <p:ph type="body" idx="1"/>
          </p:nvPr>
        </p:nvSpPr>
        <p:spPr>
          <a:xfrm>
            <a:off x="2030400" y="1743675"/>
            <a:ext cx="2541600" cy="663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400"/>
              <a:t>Rinse and repeat!</a:t>
            </a:r>
            <a:endParaRPr sz="2400"/>
          </a:p>
        </p:txBody>
      </p:sp>
      <p:sp>
        <p:nvSpPr>
          <p:cNvPr id="636" name="Google Shape;636;p42"/>
          <p:cNvSpPr txBox="1">
            <a:spLocks noGrp="1"/>
          </p:cNvSpPr>
          <p:nvPr>
            <p:ph type="title"/>
          </p:nvPr>
        </p:nvSpPr>
        <p:spPr>
          <a:xfrm>
            <a:off x="1297500" y="393750"/>
            <a:ext cx="4896000" cy="5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Simulating natural selection</a:t>
            </a:r>
            <a:endParaRPr/>
          </a:p>
        </p:txBody>
      </p:sp>
      <p:pic>
        <p:nvPicPr>
          <p:cNvPr id="637" name="Google Shape;637;p42"/>
          <p:cNvPicPr preferRelativeResize="0"/>
          <p:nvPr/>
        </p:nvPicPr>
        <p:blipFill>
          <a:blip r:embed="rId3">
            <a:alphaModFix/>
          </a:blip>
          <a:stretch>
            <a:fillRect/>
          </a:stretch>
        </p:blipFill>
        <p:spPr>
          <a:xfrm>
            <a:off x="1369575" y="2447275"/>
            <a:ext cx="5724525" cy="2266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9"/>
          <p:cNvSpPr txBox="1">
            <a:spLocks noGrp="1"/>
          </p:cNvSpPr>
          <p:nvPr>
            <p:ph type="title"/>
          </p:nvPr>
        </p:nvSpPr>
        <p:spPr>
          <a:xfrm>
            <a:off x="1277525" y="283450"/>
            <a:ext cx="3868500" cy="62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the hell is Shogi?</a:t>
            </a:r>
            <a:endParaRPr/>
          </a:p>
        </p:txBody>
      </p:sp>
      <p:pic>
        <p:nvPicPr>
          <p:cNvPr id="246" name="Google Shape;246;p19"/>
          <p:cNvPicPr preferRelativeResize="0"/>
          <p:nvPr/>
        </p:nvPicPr>
        <p:blipFill>
          <a:blip r:embed="rId3">
            <a:alphaModFix/>
          </a:blip>
          <a:stretch>
            <a:fillRect/>
          </a:stretch>
        </p:blipFill>
        <p:spPr>
          <a:xfrm>
            <a:off x="2601709" y="1448520"/>
            <a:ext cx="3349767" cy="3140272"/>
          </a:xfrm>
          <a:prstGeom prst="rect">
            <a:avLst/>
          </a:prstGeom>
          <a:noFill/>
          <a:ln>
            <a:noFill/>
          </a:ln>
        </p:spPr>
      </p:pic>
      <p:sp>
        <p:nvSpPr>
          <p:cNvPr id="247" name="Google Shape;247;p19"/>
          <p:cNvSpPr txBox="1">
            <a:spLocks noGrp="1"/>
          </p:cNvSpPr>
          <p:nvPr>
            <p:ph type="title"/>
          </p:nvPr>
        </p:nvSpPr>
        <p:spPr>
          <a:xfrm>
            <a:off x="3123150" y="4635600"/>
            <a:ext cx="2291100" cy="50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t>8 Unique Pieces</a:t>
            </a:r>
            <a:endParaRPr sz="2000"/>
          </a:p>
        </p:txBody>
      </p:sp>
      <p:sp>
        <p:nvSpPr>
          <p:cNvPr id="248" name="Google Shape;248;p19"/>
          <p:cNvSpPr/>
          <p:nvPr/>
        </p:nvSpPr>
        <p:spPr>
          <a:xfrm>
            <a:off x="3672772" y="4207504"/>
            <a:ext cx="483000" cy="428100"/>
          </a:xfrm>
          <a:prstGeom prst="frame">
            <a:avLst>
              <a:gd name="adj1" fmla="val 12500"/>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4770603" y="4207504"/>
            <a:ext cx="483000" cy="428100"/>
          </a:xfrm>
          <a:prstGeom prst="frame">
            <a:avLst>
              <a:gd name="adj1" fmla="val 12500"/>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0" name="Google Shape;250;p19"/>
          <p:cNvCxnSpPr/>
          <p:nvPr/>
        </p:nvCxnSpPr>
        <p:spPr>
          <a:xfrm rot="10800000">
            <a:off x="2690156" y="1230178"/>
            <a:ext cx="3172800" cy="11100"/>
          </a:xfrm>
          <a:prstGeom prst="straightConnector1">
            <a:avLst/>
          </a:prstGeom>
          <a:noFill/>
          <a:ln w="28575" cap="flat" cmpd="sng">
            <a:solidFill>
              <a:schemeClr val="dk2"/>
            </a:solidFill>
            <a:prstDash val="solid"/>
            <a:round/>
            <a:headEnd type="none" w="med" len="med"/>
            <a:tailEnd type="triangle" w="med" len="med"/>
          </a:ln>
        </p:spPr>
      </p:cxnSp>
      <p:sp>
        <p:nvSpPr>
          <p:cNvPr id="251" name="Google Shape;251;p19"/>
          <p:cNvSpPr txBox="1">
            <a:spLocks noGrp="1"/>
          </p:cNvSpPr>
          <p:nvPr>
            <p:ph type="title"/>
          </p:nvPr>
        </p:nvSpPr>
        <p:spPr>
          <a:xfrm>
            <a:off x="4070989" y="835325"/>
            <a:ext cx="395400" cy="50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t>9</a:t>
            </a:r>
            <a:endParaRPr sz="1600"/>
          </a:p>
        </p:txBody>
      </p:sp>
      <p:cxnSp>
        <p:nvCxnSpPr>
          <p:cNvPr id="252" name="Google Shape;252;p19"/>
          <p:cNvCxnSpPr/>
          <p:nvPr/>
        </p:nvCxnSpPr>
        <p:spPr>
          <a:xfrm>
            <a:off x="6146891" y="1698838"/>
            <a:ext cx="4800" cy="2639700"/>
          </a:xfrm>
          <a:prstGeom prst="straightConnector1">
            <a:avLst/>
          </a:prstGeom>
          <a:noFill/>
          <a:ln w="28575" cap="flat" cmpd="sng">
            <a:solidFill>
              <a:schemeClr val="dk2"/>
            </a:solidFill>
            <a:prstDash val="solid"/>
            <a:round/>
            <a:headEnd type="none" w="med" len="med"/>
            <a:tailEnd type="triangle" w="med" len="med"/>
          </a:ln>
        </p:spPr>
      </p:cxnSp>
      <p:sp>
        <p:nvSpPr>
          <p:cNvPr id="253" name="Google Shape;253;p19"/>
          <p:cNvSpPr txBox="1">
            <a:spLocks noGrp="1"/>
          </p:cNvSpPr>
          <p:nvPr>
            <p:ph type="title"/>
          </p:nvPr>
        </p:nvSpPr>
        <p:spPr>
          <a:xfrm>
            <a:off x="6146891" y="2764714"/>
            <a:ext cx="395400" cy="50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t>9</a:t>
            </a: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8"/>
                                        </p:tgtEl>
                                        <p:attrNameLst>
                                          <p:attrName>style.visibility</p:attrName>
                                        </p:attrNameLst>
                                      </p:cBhvr>
                                      <p:to>
                                        <p:strVal val="visible"/>
                                      </p:to>
                                    </p:set>
                                    <p:animEffect transition="in" filter="fade">
                                      <p:cBhvr>
                                        <p:cTn id="7" dur="1"/>
                                        <p:tgtEl>
                                          <p:spTgt spid="248"/>
                                        </p:tgtEl>
                                      </p:cBhvr>
                                    </p:animEffect>
                                  </p:childTnLst>
                                </p:cTn>
                              </p:par>
                              <p:par>
                                <p:cTn id="8" presetID="10" presetClass="entr" presetSubtype="0" fill="hold" nodeType="withEffect">
                                  <p:stCondLst>
                                    <p:cond delay="0"/>
                                  </p:stCondLst>
                                  <p:childTnLst>
                                    <p:set>
                                      <p:cBhvr>
                                        <p:cTn id="9" dur="1" fill="hold">
                                          <p:stCondLst>
                                            <p:cond delay="0"/>
                                          </p:stCondLst>
                                        </p:cTn>
                                        <p:tgtEl>
                                          <p:spTgt spid="249"/>
                                        </p:tgtEl>
                                        <p:attrNameLst>
                                          <p:attrName>style.visibility</p:attrName>
                                        </p:attrNameLst>
                                      </p:cBhvr>
                                      <p:to>
                                        <p:strVal val="visible"/>
                                      </p:to>
                                    </p:set>
                                    <p:animEffect transition="in" filter="fade">
                                      <p:cBhvr>
                                        <p:cTn id="10" dur="1"/>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0"/>
          <p:cNvSpPr txBox="1">
            <a:spLocks noGrp="1"/>
          </p:cNvSpPr>
          <p:nvPr>
            <p:ph type="title"/>
          </p:nvPr>
        </p:nvSpPr>
        <p:spPr>
          <a:xfrm>
            <a:off x="1277525" y="283450"/>
            <a:ext cx="2922000" cy="62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Traditional Board</a:t>
            </a:r>
            <a:endParaRPr/>
          </a:p>
        </p:txBody>
      </p:sp>
      <p:pic>
        <p:nvPicPr>
          <p:cNvPr id="259" name="Google Shape;259;p20"/>
          <p:cNvPicPr preferRelativeResize="0"/>
          <p:nvPr/>
        </p:nvPicPr>
        <p:blipFill rotWithShape="1">
          <a:blip r:embed="rId3">
            <a:alphaModFix/>
          </a:blip>
          <a:srcRect b="3353"/>
          <a:stretch/>
        </p:blipFill>
        <p:spPr>
          <a:xfrm>
            <a:off x="2897112" y="1419275"/>
            <a:ext cx="3349775" cy="3225525"/>
          </a:xfrm>
          <a:prstGeom prst="rect">
            <a:avLst/>
          </a:prstGeom>
          <a:noFill/>
          <a:ln>
            <a:noFill/>
          </a:ln>
        </p:spPr>
      </p:pic>
      <p:pic>
        <p:nvPicPr>
          <p:cNvPr id="260" name="Google Shape;260;p20"/>
          <p:cNvPicPr preferRelativeResize="0"/>
          <p:nvPr/>
        </p:nvPicPr>
        <p:blipFill>
          <a:blip r:embed="rId4">
            <a:alphaModFix/>
          </a:blip>
          <a:stretch>
            <a:fillRect/>
          </a:stretch>
        </p:blipFill>
        <p:spPr>
          <a:xfrm>
            <a:off x="6986175" y="3628075"/>
            <a:ext cx="1013025" cy="1016725"/>
          </a:xfrm>
          <a:prstGeom prst="rect">
            <a:avLst/>
          </a:prstGeom>
          <a:noFill/>
          <a:ln>
            <a:noFill/>
          </a:ln>
        </p:spPr>
      </p:pic>
      <p:pic>
        <p:nvPicPr>
          <p:cNvPr id="261" name="Google Shape;261;p20"/>
          <p:cNvPicPr preferRelativeResize="0"/>
          <p:nvPr/>
        </p:nvPicPr>
        <p:blipFill>
          <a:blip r:embed="rId4">
            <a:alphaModFix/>
          </a:blip>
          <a:stretch>
            <a:fillRect/>
          </a:stretch>
        </p:blipFill>
        <p:spPr>
          <a:xfrm rot="10800000">
            <a:off x="1327875" y="1419275"/>
            <a:ext cx="1013025" cy="1016725"/>
          </a:xfrm>
          <a:prstGeom prst="rect">
            <a:avLst/>
          </a:prstGeom>
          <a:noFill/>
          <a:ln>
            <a:noFill/>
          </a:ln>
        </p:spPr>
      </p:pic>
      <p:cxnSp>
        <p:nvCxnSpPr>
          <p:cNvPr id="262" name="Google Shape;262;p20"/>
          <p:cNvCxnSpPr>
            <a:stCxn id="261" idx="0"/>
          </p:cNvCxnSpPr>
          <p:nvPr/>
        </p:nvCxnSpPr>
        <p:spPr>
          <a:xfrm flipH="1">
            <a:off x="1832888" y="2436000"/>
            <a:ext cx="1500" cy="1179300"/>
          </a:xfrm>
          <a:prstGeom prst="straightConnector1">
            <a:avLst/>
          </a:prstGeom>
          <a:noFill/>
          <a:ln w="28575" cap="flat" cmpd="sng">
            <a:solidFill>
              <a:schemeClr val="dk2"/>
            </a:solidFill>
            <a:prstDash val="solid"/>
            <a:round/>
            <a:headEnd type="none" w="med" len="med"/>
            <a:tailEnd type="triangle" w="med" len="med"/>
          </a:ln>
        </p:spPr>
      </p:cxnSp>
      <p:cxnSp>
        <p:nvCxnSpPr>
          <p:cNvPr id="263" name="Google Shape;263;p20"/>
          <p:cNvCxnSpPr>
            <a:stCxn id="260" idx="0"/>
          </p:cNvCxnSpPr>
          <p:nvPr/>
        </p:nvCxnSpPr>
        <p:spPr>
          <a:xfrm rot="10800000">
            <a:off x="7482488" y="2598175"/>
            <a:ext cx="10200" cy="1029900"/>
          </a:xfrm>
          <a:prstGeom prst="straightConnector1">
            <a:avLst/>
          </a:prstGeom>
          <a:noFill/>
          <a:ln w="28575" cap="flat" cmpd="sng">
            <a:solidFill>
              <a:schemeClr val="dk2"/>
            </a:solidFill>
            <a:prstDash val="solid"/>
            <a:round/>
            <a:headEnd type="none" w="med" len="med"/>
            <a:tailEnd type="triangle" w="med" len="med"/>
          </a:ln>
        </p:spPr>
      </p:cxnSp>
      <p:sp>
        <p:nvSpPr>
          <p:cNvPr id="264" name="Google Shape;264;p20"/>
          <p:cNvSpPr txBox="1">
            <a:spLocks noGrp="1"/>
          </p:cNvSpPr>
          <p:nvPr>
            <p:ph type="title"/>
          </p:nvPr>
        </p:nvSpPr>
        <p:spPr>
          <a:xfrm>
            <a:off x="7716575" y="2901175"/>
            <a:ext cx="1013100" cy="42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t>“Black”</a:t>
            </a:r>
            <a:endParaRPr sz="1800"/>
          </a:p>
        </p:txBody>
      </p:sp>
      <p:sp>
        <p:nvSpPr>
          <p:cNvPr id="265" name="Google Shape;265;p20"/>
          <p:cNvSpPr txBox="1">
            <a:spLocks noGrp="1"/>
          </p:cNvSpPr>
          <p:nvPr>
            <p:ph type="title"/>
          </p:nvPr>
        </p:nvSpPr>
        <p:spPr>
          <a:xfrm>
            <a:off x="577950" y="2598175"/>
            <a:ext cx="1083600" cy="42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t>“White”</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1"/>
          <p:cNvSpPr txBox="1">
            <a:spLocks noGrp="1"/>
          </p:cNvSpPr>
          <p:nvPr>
            <p:ph type="title"/>
          </p:nvPr>
        </p:nvSpPr>
        <p:spPr>
          <a:xfrm>
            <a:off x="1297500" y="393750"/>
            <a:ext cx="5258400" cy="6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Harder to Read, Messier Chess?!?</a:t>
            </a:r>
            <a:endParaRPr/>
          </a:p>
        </p:txBody>
      </p:sp>
      <p:sp>
        <p:nvSpPr>
          <p:cNvPr id="271" name="Google Shape;271;p21"/>
          <p:cNvSpPr txBox="1">
            <a:spLocks noGrp="1"/>
          </p:cNvSpPr>
          <p:nvPr>
            <p:ph type="title"/>
          </p:nvPr>
        </p:nvSpPr>
        <p:spPr>
          <a:xfrm>
            <a:off x="322025" y="1663975"/>
            <a:ext cx="2115000" cy="6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Yes, and . .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2"/>
          <p:cNvSpPr txBox="1">
            <a:spLocks noGrp="1"/>
          </p:cNvSpPr>
          <p:nvPr>
            <p:ph type="title"/>
          </p:nvPr>
        </p:nvSpPr>
        <p:spPr>
          <a:xfrm>
            <a:off x="498275" y="2610800"/>
            <a:ext cx="2749500" cy="5625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GB"/>
              <a:t>Promotions</a:t>
            </a:r>
            <a:endParaRPr/>
          </a:p>
        </p:txBody>
      </p:sp>
      <p:sp>
        <p:nvSpPr>
          <p:cNvPr id="277" name="Google Shape;277;p22"/>
          <p:cNvSpPr txBox="1">
            <a:spLocks noGrp="1"/>
          </p:cNvSpPr>
          <p:nvPr>
            <p:ph type="title"/>
          </p:nvPr>
        </p:nvSpPr>
        <p:spPr>
          <a:xfrm>
            <a:off x="1297500" y="393750"/>
            <a:ext cx="5258400" cy="6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Harder to Read, Messier Chess?!?</a:t>
            </a:r>
            <a:endParaRPr/>
          </a:p>
        </p:txBody>
      </p:sp>
      <p:sp>
        <p:nvSpPr>
          <p:cNvPr id="278" name="Google Shape;278;p22"/>
          <p:cNvSpPr txBox="1">
            <a:spLocks noGrp="1"/>
          </p:cNvSpPr>
          <p:nvPr>
            <p:ph type="title"/>
          </p:nvPr>
        </p:nvSpPr>
        <p:spPr>
          <a:xfrm>
            <a:off x="322025" y="1663975"/>
            <a:ext cx="2115000" cy="6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Yes, and . . .</a:t>
            </a:r>
            <a:endParaRPr/>
          </a:p>
        </p:txBody>
      </p:sp>
      <p:pic>
        <p:nvPicPr>
          <p:cNvPr id="279" name="Google Shape;279;p22" descr="Lesson Seven – promotion – Shogi Harbour"/>
          <p:cNvPicPr preferRelativeResize="0"/>
          <p:nvPr/>
        </p:nvPicPr>
        <p:blipFill>
          <a:blip r:embed="rId3">
            <a:alphaModFix/>
          </a:blip>
          <a:stretch>
            <a:fillRect/>
          </a:stretch>
        </p:blipFill>
        <p:spPr>
          <a:xfrm>
            <a:off x="3357925" y="1279350"/>
            <a:ext cx="5162550" cy="3428124"/>
          </a:xfrm>
          <a:prstGeom prst="rect">
            <a:avLst/>
          </a:prstGeom>
          <a:noFill/>
          <a:ln>
            <a:noFill/>
          </a:ln>
        </p:spPr>
      </p:pic>
      <p:pic>
        <p:nvPicPr>
          <p:cNvPr id="280" name="Google Shape;280;p22" descr="President Obama Surprises Vice President Biden With Presidential Medal of  Freedom - ABC News"/>
          <p:cNvPicPr preferRelativeResize="0"/>
          <p:nvPr/>
        </p:nvPicPr>
        <p:blipFill>
          <a:blip r:embed="rId4">
            <a:alphaModFix/>
          </a:blip>
          <a:stretch>
            <a:fillRect/>
          </a:stretch>
        </p:blipFill>
        <p:spPr>
          <a:xfrm>
            <a:off x="3072175" y="1279350"/>
            <a:ext cx="5734049" cy="3225402"/>
          </a:xfrm>
          <a:prstGeom prst="rect">
            <a:avLst/>
          </a:prstGeom>
          <a:noFill/>
          <a:ln>
            <a:noFill/>
          </a:ln>
        </p:spPr>
      </p:pic>
      <p:grpSp>
        <p:nvGrpSpPr>
          <p:cNvPr id="281" name="Google Shape;281;p22"/>
          <p:cNvGrpSpPr/>
          <p:nvPr/>
        </p:nvGrpSpPr>
        <p:grpSpPr>
          <a:xfrm rot="-1001442">
            <a:off x="5121805" y="4068244"/>
            <a:ext cx="732302" cy="729652"/>
            <a:chOff x="5136750" y="3422574"/>
            <a:chExt cx="1627871" cy="1622325"/>
          </a:xfrm>
        </p:grpSpPr>
        <p:pic>
          <p:nvPicPr>
            <p:cNvPr id="282" name="Google Shape;282;p22" descr="Uma (Horse)"/>
            <p:cNvPicPr preferRelativeResize="0"/>
            <p:nvPr/>
          </p:nvPicPr>
          <p:blipFill>
            <a:blip r:embed="rId5">
              <a:alphaModFix/>
            </a:blip>
            <a:stretch>
              <a:fillRect/>
            </a:stretch>
          </p:blipFill>
          <p:spPr>
            <a:xfrm rot="-3">
              <a:off x="5136750" y="3422575"/>
              <a:ext cx="1627871" cy="1622323"/>
            </a:xfrm>
            <a:prstGeom prst="rect">
              <a:avLst/>
            </a:prstGeom>
            <a:noFill/>
            <a:ln>
              <a:noFill/>
            </a:ln>
          </p:spPr>
        </p:pic>
        <p:pic>
          <p:nvPicPr>
            <p:cNvPr id="283" name="Google Shape;283;p22"/>
            <p:cNvPicPr preferRelativeResize="0"/>
            <p:nvPr/>
          </p:nvPicPr>
          <p:blipFill>
            <a:blip r:embed="rId6">
              <a:alphaModFix/>
            </a:blip>
            <a:stretch>
              <a:fillRect/>
            </a:stretch>
          </p:blipFill>
          <p:spPr>
            <a:xfrm>
              <a:off x="5810250" y="4092788"/>
              <a:ext cx="280875" cy="28190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3"/>
          <p:cNvSpPr txBox="1">
            <a:spLocks noGrp="1"/>
          </p:cNvSpPr>
          <p:nvPr>
            <p:ph type="title"/>
          </p:nvPr>
        </p:nvSpPr>
        <p:spPr>
          <a:xfrm>
            <a:off x="1297500" y="393750"/>
            <a:ext cx="5258400" cy="6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Harder to Read, Messier Chess?!?</a:t>
            </a:r>
            <a:endParaRPr/>
          </a:p>
        </p:txBody>
      </p:sp>
      <p:grpSp>
        <p:nvGrpSpPr>
          <p:cNvPr id="289" name="Google Shape;289;p23"/>
          <p:cNvGrpSpPr/>
          <p:nvPr/>
        </p:nvGrpSpPr>
        <p:grpSpPr>
          <a:xfrm>
            <a:off x="3333350" y="1369625"/>
            <a:ext cx="4713000" cy="3201525"/>
            <a:chOff x="3333350" y="1369625"/>
            <a:chExt cx="4713000" cy="3201525"/>
          </a:xfrm>
        </p:grpSpPr>
        <p:pic>
          <p:nvPicPr>
            <p:cNvPr id="290" name="Google Shape;290;p23" descr="File:Barack Obama Mic Drop 2016.jpg - Wikimedia Commons"/>
            <p:cNvPicPr preferRelativeResize="0"/>
            <p:nvPr/>
          </p:nvPicPr>
          <p:blipFill rotWithShape="1">
            <a:blip r:embed="rId3">
              <a:alphaModFix/>
            </a:blip>
            <a:srcRect l="16159" r="1643"/>
            <a:stretch/>
          </p:blipFill>
          <p:spPr>
            <a:xfrm>
              <a:off x="3333350" y="1369625"/>
              <a:ext cx="4713000" cy="3201525"/>
            </a:xfrm>
            <a:prstGeom prst="rect">
              <a:avLst/>
            </a:prstGeom>
            <a:noFill/>
            <a:ln>
              <a:noFill/>
            </a:ln>
          </p:spPr>
        </p:pic>
        <p:pic>
          <p:nvPicPr>
            <p:cNvPr id="291" name="Google Shape;291;p23"/>
            <p:cNvPicPr preferRelativeResize="0"/>
            <p:nvPr/>
          </p:nvPicPr>
          <p:blipFill>
            <a:blip r:embed="rId4">
              <a:alphaModFix/>
            </a:blip>
            <a:stretch>
              <a:fillRect/>
            </a:stretch>
          </p:blipFill>
          <p:spPr>
            <a:xfrm rot="-8469016">
              <a:off x="6804770" y="2059491"/>
              <a:ext cx="504186" cy="506040"/>
            </a:xfrm>
            <a:prstGeom prst="rect">
              <a:avLst/>
            </a:prstGeom>
            <a:noFill/>
            <a:ln>
              <a:noFill/>
            </a:ln>
          </p:spPr>
        </p:pic>
      </p:grpSp>
      <p:sp>
        <p:nvSpPr>
          <p:cNvPr id="292" name="Google Shape;292;p23"/>
          <p:cNvSpPr txBox="1">
            <a:spLocks noGrp="1"/>
          </p:cNvSpPr>
          <p:nvPr>
            <p:ph type="title"/>
          </p:nvPr>
        </p:nvSpPr>
        <p:spPr>
          <a:xfrm>
            <a:off x="322025" y="1663975"/>
            <a:ext cx="2115000" cy="6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Yes, and . . .</a:t>
            </a:r>
            <a:endParaRPr/>
          </a:p>
        </p:txBody>
      </p:sp>
      <p:sp>
        <p:nvSpPr>
          <p:cNvPr id="293" name="Google Shape;293;p23"/>
          <p:cNvSpPr txBox="1">
            <a:spLocks noGrp="1"/>
          </p:cNvSpPr>
          <p:nvPr>
            <p:ph type="title"/>
          </p:nvPr>
        </p:nvSpPr>
        <p:spPr>
          <a:xfrm>
            <a:off x="498275" y="2612925"/>
            <a:ext cx="1762500" cy="5625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GB"/>
              <a:t>Drops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4"/>
          <p:cNvSpPr txBox="1">
            <a:spLocks noGrp="1"/>
          </p:cNvSpPr>
          <p:nvPr>
            <p:ph type="title"/>
          </p:nvPr>
        </p:nvSpPr>
        <p:spPr>
          <a:xfrm>
            <a:off x="1297500" y="393750"/>
            <a:ext cx="4603800" cy="6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More Moves Move Problems</a:t>
            </a:r>
            <a:endParaRPr/>
          </a:p>
        </p:txBody>
      </p:sp>
      <p:sp>
        <p:nvSpPr>
          <p:cNvPr id="299" name="Google Shape;299;p24"/>
          <p:cNvSpPr txBox="1"/>
          <p:nvPr/>
        </p:nvSpPr>
        <p:spPr>
          <a:xfrm>
            <a:off x="1297500" y="2313900"/>
            <a:ext cx="918000" cy="5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10</a:t>
            </a:r>
            <a:r>
              <a:rPr lang="en-GB" sz="2400" baseline="30000">
                <a:solidFill>
                  <a:srgbClr val="FFFFFF"/>
                </a:solidFill>
                <a:latin typeface="Montserrat"/>
                <a:ea typeface="Montserrat"/>
                <a:cs typeface="Montserrat"/>
                <a:sym typeface="Montserrat"/>
              </a:rPr>
              <a:t>123</a:t>
            </a:r>
            <a:endParaRPr baseline="30000">
              <a:solidFill>
                <a:srgbClr val="FFFFFF"/>
              </a:solidFill>
            </a:endParaRPr>
          </a:p>
          <a:p>
            <a:pPr marL="0" lvl="0" indent="0" algn="l" rtl="0">
              <a:spcBef>
                <a:spcPts val="0"/>
              </a:spcBef>
              <a:spcAft>
                <a:spcPts val="0"/>
              </a:spcAft>
              <a:buNone/>
            </a:pPr>
            <a:endParaRPr sz="1300">
              <a:solidFill>
                <a:srgbClr val="FFFFFF"/>
              </a:solidFill>
            </a:endParaRPr>
          </a:p>
        </p:txBody>
      </p:sp>
      <p:sp>
        <p:nvSpPr>
          <p:cNvPr id="300" name="Google Shape;300;p24"/>
          <p:cNvSpPr txBox="1">
            <a:spLocks noGrp="1"/>
          </p:cNvSpPr>
          <p:nvPr>
            <p:ph type="body" idx="1"/>
          </p:nvPr>
        </p:nvSpPr>
        <p:spPr>
          <a:xfrm>
            <a:off x="2755450" y="2313900"/>
            <a:ext cx="3800400" cy="515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400">
                <a:solidFill>
                  <a:srgbClr val="FFFFFF"/>
                </a:solidFill>
              </a:rPr>
              <a:t>Possible chess games</a:t>
            </a:r>
            <a:endParaRPr sz="2400">
              <a:solidFill>
                <a:srgbClr val="FFFFFF"/>
              </a:solidFill>
            </a:endParaRPr>
          </a:p>
        </p:txBody>
      </p:sp>
      <p:sp>
        <p:nvSpPr>
          <p:cNvPr id="301" name="Google Shape;301;p24"/>
          <p:cNvSpPr txBox="1"/>
          <p:nvPr/>
        </p:nvSpPr>
        <p:spPr>
          <a:xfrm>
            <a:off x="1297500" y="2989975"/>
            <a:ext cx="918000" cy="5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10</a:t>
            </a:r>
            <a:r>
              <a:rPr lang="en-GB" sz="2400" baseline="30000">
                <a:solidFill>
                  <a:srgbClr val="FFFFFF"/>
                </a:solidFill>
                <a:latin typeface="Montserrat"/>
                <a:ea typeface="Montserrat"/>
                <a:cs typeface="Montserrat"/>
                <a:sym typeface="Montserrat"/>
              </a:rPr>
              <a:t>226</a:t>
            </a:r>
            <a:endParaRPr baseline="30000">
              <a:solidFill>
                <a:srgbClr val="FFFFFF"/>
              </a:solidFill>
            </a:endParaRPr>
          </a:p>
          <a:p>
            <a:pPr marL="0" lvl="0" indent="0" algn="l" rtl="0">
              <a:spcBef>
                <a:spcPts val="0"/>
              </a:spcBef>
              <a:spcAft>
                <a:spcPts val="0"/>
              </a:spcAft>
              <a:buNone/>
            </a:pPr>
            <a:endParaRPr sz="1300">
              <a:solidFill>
                <a:srgbClr val="FFFFFF"/>
              </a:solidFill>
            </a:endParaRPr>
          </a:p>
        </p:txBody>
      </p:sp>
      <p:sp>
        <p:nvSpPr>
          <p:cNvPr id="302" name="Google Shape;302;p24"/>
          <p:cNvSpPr txBox="1"/>
          <p:nvPr/>
        </p:nvSpPr>
        <p:spPr>
          <a:xfrm>
            <a:off x="1297500" y="1637825"/>
            <a:ext cx="918000" cy="5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10</a:t>
            </a:r>
            <a:r>
              <a:rPr lang="en-GB" sz="2400" baseline="30000">
                <a:solidFill>
                  <a:srgbClr val="FFFFFF"/>
                </a:solidFill>
                <a:latin typeface="Montserrat"/>
                <a:ea typeface="Montserrat"/>
                <a:cs typeface="Montserrat"/>
                <a:sym typeface="Montserrat"/>
              </a:rPr>
              <a:t>82</a:t>
            </a:r>
            <a:endParaRPr baseline="30000">
              <a:solidFill>
                <a:srgbClr val="FFFFFF"/>
              </a:solidFill>
            </a:endParaRPr>
          </a:p>
          <a:p>
            <a:pPr marL="0" lvl="0" indent="0" algn="l" rtl="0">
              <a:spcBef>
                <a:spcPts val="0"/>
              </a:spcBef>
              <a:spcAft>
                <a:spcPts val="0"/>
              </a:spcAft>
              <a:buNone/>
            </a:pPr>
            <a:endParaRPr sz="1300">
              <a:solidFill>
                <a:srgbClr val="FFFFFF"/>
              </a:solidFill>
            </a:endParaRPr>
          </a:p>
        </p:txBody>
      </p:sp>
      <p:sp>
        <p:nvSpPr>
          <p:cNvPr id="303" name="Google Shape;303;p24"/>
          <p:cNvSpPr txBox="1">
            <a:spLocks noGrp="1"/>
          </p:cNvSpPr>
          <p:nvPr>
            <p:ph type="body" idx="1"/>
          </p:nvPr>
        </p:nvSpPr>
        <p:spPr>
          <a:xfrm>
            <a:off x="2755450" y="2989975"/>
            <a:ext cx="3800400" cy="515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400">
                <a:solidFill>
                  <a:srgbClr val="FFFFFF"/>
                </a:solidFill>
              </a:rPr>
              <a:t>Possible shogi games</a:t>
            </a:r>
            <a:endParaRPr sz="2400">
              <a:solidFill>
                <a:srgbClr val="FFFFFF"/>
              </a:solidFill>
            </a:endParaRPr>
          </a:p>
        </p:txBody>
      </p:sp>
      <p:sp>
        <p:nvSpPr>
          <p:cNvPr id="304" name="Google Shape;304;p24"/>
          <p:cNvSpPr txBox="1">
            <a:spLocks noGrp="1"/>
          </p:cNvSpPr>
          <p:nvPr>
            <p:ph type="body" idx="1"/>
          </p:nvPr>
        </p:nvSpPr>
        <p:spPr>
          <a:xfrm>
            <a:off x="2755450" y="1637825"/>
            <a:ext cx="4137300" cy="515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400">
                <a:solidFill>
                  <a:srgbClr val="FFFFFF"/>
                </a:solidFill>
              </a:rPr>
              <a:t>Atoms in observable universe</a:t>
            </a:r>
            <a:endParaRPr sz="2400">
              <a:solidFill>
                <a:srgbClr val="FFFFFF"/>
              </a:solidFill>
            </a:endParaRPr>
          </a:p>
        </p:txBody>
      </p:sp>
      <p:sp>
        <p:nvSpPr>
          <p:cNvPr id="305" name="Google Shape;305;p24"/>
          <p:cNvSpPr txBox="1">
            <a:spLocks noGrp="1"/>
          </p:cNvSpPr>
          <p:nvPr>
            <p:ph type="title"/>
          </p:nvPr>
        </p:nvSpPr>
        <p:spPr>
          <a:xfrm>
            <a:off x="710350" y="3990250"/>
            <a:ext cx="8227500" cy="6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How can computers learn to play such big games?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05">
                                            <p:txEl>
                                              <p:pRg st="0" end="0"/>
                                            </p:txEl>
                                          </p:spTgt>
                                        </p:tgtEl>
                                        <p:attrNameLst>
                                          <p:attrName>style.visibility</p:attrName>
                                        </p:attrNameLst>
                                      </p:cBhvr>
                                      <p:to>
                                        <p:strVal val="visible"/>
                                      </p:to>
                                    </p:set>
                                    <p:animEffect transition="in" filter="fade">
                                      <p:cBhvr>
                                        <p:cTn id="25" dur="1"/>
                                        <p:tgtEl>
                                          <p:spTgt spid="3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5"/>
          <p:cNvSpPr txBox="1">
            <a:spLocks noGrp="1"/>
          </p:cNvSpPr>
          <p:nvPr>
            <p:ph type="title"/>
          </p:nvPr>
        </p:nvSpPr>
        <p:spPr>
          <a:xfrm>
            <a:off x="1297500" y="393750"/>
            <a:ext cx="6174900" cy="6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 few options</a:t>
            </a:r>
            <a:endParaRPr/>
          </a:p>
        </p:txBody>
      </p:sp>
      <p:sp>
        <p:nvSpPr>
          <p:cNvPr id="311" name="Google Shape;311;p25"/>
          <p:cNvSpPr txBox="1">
            <a:spLocks noGrp="1"/>
          </p:cNvSpPr>
          <p:nvPr>
            <p:ph type="body" idx="1"/>
          </p:nvPr>
        </p:nvSpPr>
        <p:spPr>
          <a:xfrm>
            <a:off x="921369" y="2244910"/>
            <a:ext cx="5009100" cy="653700"/>
          </a:xfrm>
          <a:prstGeom prst="rect">
            <a:avLst/>
          </a:prstGeom>
        </p:spPr>
        <p:txBody>
          <a:bodyPr spcFirstLastPara="1" wrap="square" lIns="91425" tIns="91425" rIns="91425" bIns="91425" anchor="t" anchorCtr="0">
            <a:noAutofit/>
          </a:bodyPr>
          <a:lstStyle/>
          <a:p>
            <a:pPr marL="457200" lvl="0" indent="-368300" algn="l" rtl="0">
              <a:lnSpc>
                <a:spcPct val="100000"/>
              </a:lnSpc>
              <a:spcBef>
                <a:spcPts val="0"/>
              </a:spcBef>
              <a:spcAft>
                <a:spcPts val="0"/>
              </a:spcAft>
              <a:buClr>
                <a:srgbClr val="FFFFFF"/>
              </a:buClr>
              <a:buSzPts val="2200"/>
              <a:buAutoNum type="arabicPeriod"/>
            </a:pPr>
            <a:r>
              <a:rPr lang="en-GB" sz="2200">
                <a:solidFill>
                  <a:srgbClr val="FFFFFF"/>
                </a:solidFill>
              </a:rPr>
              <a:t>Tabula Rasa - learn from scratch</a:t>
            </a:r>
            <a:endParaRPr sz="2200">
              <a:solidFill>
                <a:srgbClr val="FFFFFF"/>
              </a:solidFill>
            </a:endParaRPr>
          </a:p>
          <a:p>
            <a:pPr marL="0" lvl="0" indent="0" algn="l" rtl="0">
              <a:lnSpc>
                <a:spcPct val="100000"/>
              </a:lnSpc>
              <a:spcBef>
                <a:spcPts val="1600"/>
              </a:spcBef>
              <a:spcAft>
                <a:spcPts val="0"/>
              </a:spcAft>
              <a:buNone/>
            </a:pPr>
            <a:endParaRPr sz="2200">
              <a:solidFill>
                <a:srgbClr val="FFFFFF"/>
              </a:solidFill>
            </a:endParaRPr>
          </a:p>
          <a:p>
            <a:pPr marL="457200" lvl="0" indent="0" algn="l" rtl="0">
              <a:lnSpc>
                <a:spcPct val="100000"/>
              </a:lnSpc>
              <a:spcBef>
                <a:spcPts val="1600"/>
              </a:spcBef>
              <a:spcAft>
                <a:spcPts val="1600"/>
              </a:spcAft>
              <a:buNone/>
            </a:pPr>
            <a:r>
              <a:rPr lang="en-GB" sz="2200">
                <a:solidFill>
                  <a:srgbClr val="FFFFFF"/>
                </a:solidFill>
              </a:rPr>
              <a:t> </a:t>
            </a:r>
            <a:endParaRPr sz="2200">
              <a:solidFill>
                <a:srgbClr val="FFFFFF"/>
              </a:solidFill>
            </a:endParaRPr>
          </a:p>
        </p:txBody>
      </p:sp>
      <p:pic>
        <p:nvPicPr>
          <p:cNvPr id="312" name="Google Shape;312;p25" descr="AlphaGo - Wikiwand"/>
          <p:cNvPicPr preferRelativeResize="0"/>
          <p:nvPr/>
        </p:nvPicPr>
        <p:blipFill>
          <a:blip r:embed="rId3">
            <a:alphaModFix/>
          </a:blip>
          <a:stretch>
            <a:fillRect/>
          </a:stretch>
        </p:blipFill>
        <p:spPr>
          <a:xfrm>
            <a:off x="6324225" y="4006862"/>
            <a:ext cx="2301704" cy="604200"/>
          </a:xfrm>
          <a:prstGeom prst="rect">
            <a:avLst/>
          </a:prstGeom>
          <a:noFill/>
          <a:ln>
            <a:noFill/>
          </a:ln>
        </p:spPr>
      </p:pic>
      <p:pic>
        <p:nvPicPr>
          <p:cNvPr id="313" name="Google Shape;313;p25" descr="Google"/>
          <p:cNvPicPr preferRelativeResize="0"/>
          <p:nvPr/>
        </p:nvPicPr>
        <p:blipFill rotWithShape="1">
          <a:blip r:embed="rId4">
            <a:alphaModFix/>
          </a:blip>
          <a:srcRect/>
          <a:stretch/>
        </p:blipFill>
        <p:spPr>
          <a:xfrm>
            <a:off x="6324225" y="2888975"/>
            <a:ext cx="2373275" cy="830650"/>
          </a:xfrm>
          <a:prstGeom prst="rect">
            <a:avLst/>
          </a:prstGeom>
          <a:noFill/>
          <a:ln>
            <a:noFill/>
          </a:ln>
        </p:spPr>
      </p:pic>
      <p:pic>
        <p:nvPicPr>
          <p:cNvPr id="314" name="Google Shape;314;p25" descr="Tech-Giants Google, Facebook Chided For Tricking Users Into Spilling  Private Info - Dazeinfo"/>
          <p:cNvPicPr preferRelativeResize="0"/>
          <p:nvPr/>
        </p:nvPicPr>
        <p:blipFill>
          <a:blip r:embed="rId5">
            <a:alphaModFix/>
          </a:blip>
          <a:stretch>
            <a:fillRect/>
          </a:stretch>
        </p:blipFill>
        <p:spPr>
          <a:xfrm>
            <a:off x="6221263" y="1177950"/>
            <a:ext cx="2579194" cy="1439550"/>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1293</Words>
  <Application>Microsoft Macintosh PowerPoint</Application>
  <PresentationFormat>On-screen Show (16:9)</PresentationFormat>
  <Paragraphs>244</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Montserrat</vt:lpstr>
      <vt:lpstr>Lato</vt:lpstr>
      <vt:lpstr>Focus</vt:lpstr>
      <vt:lpstr>Genetic Algorithms for Evolving Computer Shogi</vt:lpstr>
      <vt:lpstr>What the hell is Chess?</vt:lpstr>
      <vt:lpstr>What the hell is Shogi?</vt:lpstr>
      <vt:lpstr>Traditional Board</vt:lpstr>
      <vt:lpstr>Harder to Read, Messier Chess?!?</vt:lpstr>
      <vt:lpstr>Promotions</vt:lpstr>
      <vt:lpstr>Harder to Read, Messier Chess?!?</vt:lpstr>
      <vt:lpstr>More Moves Move Problems</vt:lpstr>
      <vt:lpstr>A few options</vt:lpstr>
      <vt:lpstr>A few options</vt:lpstr>
      <vt:lpstr>Start State</vt:lpstr>
      <vt:lpstr>Heuristics in a Simple Game</vt:lpstr>
      <vt:lpstr>Heuristics in a Simple Game</vt:lpstr>
      <vt:lpstr>Heuristics Search in Chess</vt:lpstr>
      <vt:lpstr>What heuristic do we use?</vt:lpstr>
      <vt:lpstr>What heuristic do we use?</vt:lpstr>
      <vt:lpstr>What heuristic do we use?</vt:lpstr>
      <vt:lpstr>What heuristic do we use?</vt:lpstr>
      <vt:lpstr>What heuristic do we use?</vt:lpstr>
      <vt:lpstr>But what about the weights?</vt:lpstr>
      <vt:lpstr>An organism as a binary chromosome</vt:lpstr>
      <vt:lpstr>Simulating natural selection</vt:lpstr>
      <vt:lpstr>Simulating natural selection</vt:lpstr>
      <vt:lpstr>Simulating natural selection</vt:lpstr>
      <vt:lpstr>Simulating natural selection</vt:lpstr>
      <vt:lpstr>Simulating natural selection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Genetic Algorithms for Evolving Computer Shogi</dc:title>
  <cp:lastModifiedBy>Cain, Ryan</cp:lastModifiedBy>
  <cp:revision>1</cp:revision>
  <dcterms:modified xsi:type="dcterms:W3CDTF">2020-12-01T23:30:05Z</dcterms:modified>
</cp:coreProperties>
</file>